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4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5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6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7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8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9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10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11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12.xml" ContentType="application/vnd.openxmlformats-officedocument.presentationml.notesSl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134805176" r:id="rId2"/>
    <p:sldId id="2134805164" r:id="rId3"/>
    <p:sldId id="2134805165" r:id="rId4"/>
    <p:sldId id="2134805166" r:id="rId5"/>
    <p:sldId id="2134805167" r:id="rId6"/>
    <p:sldId id="2134805168" r:id="rId7"/>
    <p:sldId id="2134805169" r:id="rId8"/>
    <p:sldId id="2134805170" r:id="rId9"/>
    <p:sldId id="2134805171" r:id="rId10"/>
    <p:sldId id="2134805172" r:id="rId11"/>
    <p:sldId id="2134805173" r:id="rId12"/>
    <p:sldId id="2134805174" r:id="rId13"/>
    <p:sldId id="2134805175" r:id="rId14"/>
    <p:sldId id="2134805177" r:id="rId15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95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8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C00"/>
    <a:srgbClr val="FF0000"/>
    <a:srgbClr val="FFFF00"/>
    <a:srgbClr val="38AA00"/>
    <a:srgbClr val="E9EBF5"/>
    <a:srgbClr val="00B0F0"/>
    <a:srgbClr val="4D4D4C"/>
    <a:srgbClr val="343433"/>
    <a:srgbClr val="766363"/>
    <a:srgbClr val="FFF5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8A76B03-3916-8E59-9E94-4B638FBFA446}" v="345" dt="2024-07-25T17:08:07.708"/>
    <p1510:client id="{3E8F8EDE-AF7A-2248-1DA1-2E96CD0F1079}" v="30" dt="2024-07-24T14:53:05.10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60"/>
    <p:restoredTop sz="97242"/>
  </p:normalViewPr>
  <p:slideViewPr>
    <p:cSldViewPr snapToGrid="0">
      <p:cViewPr varScale="1">
        <p:scale>
          <a:sx n="79" d="100"/>
          <a:sy n="79" d="100"/>
        </p:scale>
        <p:origin x="1308" y="50"/>
      </p:cViewPr>
      <p:guideLst>
        <p:guide orient="horz" pos="595"/>
        <p:guide pos="3840"/>
        <p:guide orient="horz" pos="18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97" d="100"/>
          <a:sy n="97" d="100"/>
        </p:scale>
        <p:origin x="5336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5/10/relationships/revisionInfo" Target="revisionInfo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CD1C706-D83B-4208-B4A5-A765A608BC37}" type="doc">
      <dgm:prSet loTypeId="urn:microsoft.com/office/officeart/2005/8/layout/matrix1" loCatId="matrix" qsTypeId="urn:microsoft.com/office/officeart/2005/8/quickstyle/simple2" qsCatId="simple" csTypeId="urn:microsoft.com/office/officeart/2005/8/colors/accent0_1" csCatId="mainScheme" phldr="1"/>
      <dgm:spPr/>
      <dgm:t>
        <a:bodyPr/>
        <a:lstStyle/>
        <a:p>
          <a:endParaRPr lang="es-CO"/>
        </a:p>
      </dgm:t>
    </dgm:pt>
    <dgm:pt modelId="{7CA0C49B-CEC6-4E2D-A423-DA7716103073}">
      <dgm:prSet phldrT="[Texto]"/>
      <dgm:spPr/>
      <dgm:t>
        <a:bodyPr/>
        <a:lstStyle/>
        <a:p>
          <a:r>
            <a:rPr lang="es-ES"/>
            <a:t>Tamaño: Pequeño</a:t>
          </a:r>
          <a:endParaRPr lang="es-CO" dirty="0"/>
        </a:p>
      </dgm:t>
    </dgm:pt>
    <dgm:pt modelId="{583BCBCD-AAA6-4B81-AB22-7823F4C794AD}" type="parTrans" cxnId="{9B68D5B9-47E2-49D0-9439-CCE051E45E09}">
      <dgm:prSet/>
      <dgm:spPr/>
      <dgm:t>
        <a:bodyPr/>
        <a:lstStyle/>
        <a:p>
          <a:endParaRPr lang="es-CO"/>
        </a:p>
      </dgm:t>
    </dgm:pt>
    <dgm:pt modelId="{17B1D6C4-FA1B-46B9-8A41-753CB1FFB94F}" type="sibTrans" cxnId="{9B68D5B9-47E2-49D0-9439-CCE051E45E09}">
      <dgm:prSet/>
      <dgm:spPr/>
      <dgm:t>
        <a:bodyPr/>
        <a:lstStyle/>
        <a:p>
          <a:endParaRPr lang="es-CO"/>
        </a:p>
      </dgm:t>
    </dgm:pt>
    <dgm:pt modelId="{B05F5A07-DABC-41EF-BD8F-1F99F80A44D2}" type="pres">
      <dgm:prSet presAssocID="{3CD1C706-D83B-4208-B4A5-A765A608BC37}" presName="diagram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30E4CF3F-CC8A-4E26-8E00-20805980C32B}" type="pres">
      <dgm:prSet presAssocID="{3CD1C706-D83B-4208-B4A5-A765A608BC37}" presName="matrix" presStyleCnt="0"/>
      <dgm:spPr/>
    </dgm:pt>
    <dgm:pt modelId="{00DEC088-90CA-48DB-BE53-329902490D69}" type="pres">
      <dgm:prSet presAssocID="{3CD1C706-D83B-4208-B4A5-A765A608BC37}" presName="tile1" presStyleLbl="node1" presStyleIdx="0" presStyleCnt="4"/>
      <dgm:spPr/>
    </dgm:pt>
    <dgm:pt modelId="{F3E9B7EA-7549-43C1-BC7E-B95EFBEACA6D}" type="pres">
      <dgm:prSet presAssocID="{3CD1C706-D83B-4208-B4A5-A765A608BC37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58193DED-8F71-480A-8F4A-B0CF839D853B}" type="pres">
      <dgm:prSet presAssocID="{3CD1C706-D83B-4208-B4A5-A765A608BC37}" presName="tile2" presStyleLbl="node1" presStyleIdx="1" presStyleCnt="4" custLinFactNeighborX="71" custLinFactNeighborY="0"/>
      <dgm:spPr/>
    </dgm:pt>
    <dgm:pt modelId="{DA057C50-49EC-43A3-A2F4-282B836006BC}" type="pres">
      <dgm:prSet presAssocID="{3CD1C706-D83B-4208-B4A5-A765A608BC37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1E55F81A-DF49-4992-8D57-376880DB7CB2}" type="pres">
      <dgm:prSet presAssocID="{3CD1C706-D83B-4208-B4A5-A765A608BC37}" presName="tile3" presStyleLbl="node1" presStyleIdx="2" presStyleCnt="4" custLinFactNeighborY="1343"/>
      <dgm:spPr/>
    </dgm:pt>
    <dgm:pt modelId="{15C6AB19-3F9F-4AE3-97C2-856689766ADD}" type="pres">
      <dgm:prSet presAssocID="{3CD1C706-D83B-4208-B4A5-A765A608BC37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506DF1F9-944E-4633-9628-B2C9244916EA}" type="pres">
      <dgm:prSet presAssocID="{3CD1C706-D83B-4208-B4A5-A765A608BC37}" presName="tile4" presStyleLbl="node1" presStyleIdx="3" presStyleCnt="4" custLinFactNeighborX="0" custLinFactNeighborY="299"/>
      <dgm:spPr/>
    </dgm:pt>
    <dgm:pt modelId="{ED0B18B3-63F7-4D71-A7D0-C17D8A59B69F}" type="pres">
      <dgm:prSet presAssocID="{3CD1C706-D83B-4208-B4A5-A765A608BC37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</dgm:pt>
    <dgm:pt modelId="{48AC65CB-11DD-4B31-ADE0-4C40E3F42D45}" type="pres">
      <dgm:prSet presAssocID="{3CD1C706-D83B-4208-B4A5-A765A608BC37}" presName="centerTile" presStyleLbl="fgShp" presStyleIdx="0" presStyleCnt="1" custScaleX="72330" custScaleY="26567">
        <dgm:presLayoutVars>
          <dgm:chMax val="0"/>
          <dgm:chPref val="0"/>
        </dgm:presLayoutVars>
      </dgm:prSet>
      <dgm:spPr/>
    </dgm:pt>
  </dgm:ptLst>
  <dgm:cxnLst>
    <dgm:cxn modelId="{D006FB0B-0A2E-438D-9CE6-3F416FA99C60}" type="presOf" srcId="{7CA0C49B-CEC6-4E2D-A423-DA7716103073}" destId="{48AC65CB-11DD-4B31-ADE0-4C40E3F42D45}" srcOrd="0" destOrd="0" presId="urn:microsoft.com/office/officeart/2005/8/layout/matrix1"/>
    <dgm:cxn modelId="{9B204527-21D7-40FC-B0BD-52A9850A831C}" type="presOf" srcId="{3CD1C706-D83B-4208-B4A5-A765A608BC37}" destId="{B05F5A07-DABC-41EF-BD8F-1F99F80A44D2}" srcOrd="0" destOrd="0" presId="urn:microsoft.com/office/officeart/2005/8/layout/matrix1"/>
    <dgm:cxn modelId="{9B68D5B9-47E2-49D0-9439-CCE051E45E09}" srcId="{3CD1C706-D83B-4208-B4A5-A765A608BC37}" destId="{7CA0C49B-CEC6-4E2D-A423-DA7716103073}" srcOrd="0" destOrd="0" parTransId="{583BCBCD-AAA6-4B81-AB22-7823F4C794AD}" sibTransId="{17B1D6C4-FA1B-46B9-8A41-753CB1FFB94F}"/>
    <dgm:cxn modelId="{B8770202-947F-4A81-8C2C-AA98F5EC2ED1}" type="presParOf" srcId="{B05F5A07-DABC-41EF-BD8F-1F99F80A44D2}" destId="{30E4CF3F-CC8A-4E26-8E00-20805980C32B}" srcOrd="0" destOrd="0" presId="urn:microsoft.com/office/officeart/2005/8/layout/matrix1"/>
    <dgm:cxn modelId="{CEAD1E0D-487F-4BF5-9A8D-7FFF6E05A62D}" type="presParOf" srcId="{30E4CF3F-CC8A-4E26-8E00-20805980C32B}" destId="{00DEC088-90CA-48DB-BE53-329902490D69}" srcOrd="0" destOrd="0" presId="urn:microsoft.com/office/officeart/2005/8/layout/matrix1"/>
    <dgm:cxn modelId="{B81152F6-CD94-463E-978A-EC872D2A23F5}" type="presParOf" srcId="{30E4CF3F-CC8A-4E26-8E00-20805980C32B}" destId="{F3E9B7EA-7549-43C1-BC7E-B95EFBEACA6D}" srcOrd="1" destOrd="0" presId="urn:microsoft.com/office/officeart/2005/8/layout/matrix1"/>
    <dgm:cxn modelId="{9536D7ED-179B-474C-AB69-9EF511F44AB7}" type="presParOf" srcId="{30E4CF3F-CC8A-4E26-8E00-20805980C32B}" destId="{58193DED-8F71-480A-8F4A-B0CF839D853B}" srcOrd="2" destOrd="0" presId="urn:microsoft.com/office/officeart/2005/8/layout/matrix1"/>
    <dgm:cxn modelId="{0B8D6730-E7E0-4D26-8EDB-DF2600C645F0}" type="presParOf" srcId="{30E4CF3F-CC8A-4E26-8E00-20805980C32B}" destId="{DA057C50-49EC-43A3-A2F4-282B836006BC}" srcOrd="3" destOrd="0" presId="urn:microsoft.com/office/officeart/2005/8/layout/matrix1"/>
    <dgm:cxn modelId="{E4BB4178-D62C-401E-B63C-8B3EF8C9FF80}" type="presParOf" srcId="{30E4CF3F-CC8A-4E26-8E00-20805980C32B}" destId="{1E55F81A-DF49-4992-8D57-376880DB7CB2}" srcOrd="4" destOrd="0" presId="urn:microsoft.com/office/officeart/2005/8/layout/matrix1"/>
    <dgm:cxn modelId="{0C8CF3AE-54A7-4B58-AE9A-09A2AD5E37D1}" type="presParOf" srcId="{30E4CF3F-CC8A-4E26-8E00-20805980C32B}" destId="{15C6AB19-3F9F-4AE3-97C2-856689766ADD}" srcOrd="5" destOrd="0" presId="urn:microsoft.com/office/officeart/2005/8/layout/matrix1"/>
    <dgm:cxn modelId="{445517B4-04F3-45E5-A666-9AEC5558E748}" type="presParOf" srcId="{30E4CF3F-CC8A-4E26-8E00-20805980C32B}" destId="{506DF1F9-944E-4633-9628-B2C9244916EA}" srcOrd="6" destOrd="0" presId="urn:microsoft.com/office/officeart/2005/8/layout/matrix1"/>
    <dgm:cxn modelId="{06524C8B-AE77-4257-8DCC-69125157840C}" type="presParOf" srcId="{30E4CF3F-CC8A-4E26-8E00-20805980C32B}" destId="{ED0B18B3-63F7-4D71-A7D0-C17D8A59B69F}" srcOrd="7" destOrd="0" presId="urn:microsoft.com/office/officeart/2005/8/layout/matrix1"/>
    <dgm:cxn modelId="{A5C5EBAE-CF40-4E61-9D1C-8C1B00FCCB6B}" type="presParOf" srcId="{B05F5A07-DABC-41EF-BD8F-1F99F80A44D2}" destId="{48AC65CB-11DD-4B31-ADE0-4C40E3F42D45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3CD1C706-D83B-4208-B4A5-A765A608BC37}" type="doc">
      <dgm:prSet loTypeId="urn:microsoft.com/office/officeart/2005/8/layout/matrix1" loCatId="matrix" qsTypeId="urn:microsoft.com/office/officeart/2005/8/quickstyle/simple2" qsCatId="simple" csTypeId="urn:microsoft.com/office/officeart/2005/8/colors/accent0_1" csCatId="mainScheme" phldr="1"/>
      <dgm:spPr/>
      <dgm:t>
        <a:bodyPr/>
        <a:lstStyle/>
        <a:p>
          <a:endParaRPr lang="es-CO"/>
        </a:p>
      </dgm:t>
    </dgm:pt>
    <dgm:pt modelId="{7CA0C49B-CEC6-4E2D-A423-DA7716103073}">
      <dgm:prSet phldrT="[Texto]"/>
      <dgm:spPr/>
      <dgm:t>
        <a:bodyPr/>
        <a:lstStyle/>
        <a:p>
          <a:r>
            <a:rPr lang="es-ES" dirty="0"/>
            <a:t>Tamaño: Pequeño</a:t>
          </a:r>
          <a:endParaRPr lang="es-CO" dirty="0"/>
        </a:p>
      </dgm:t>
    </dgm:pt>
    <dgm:pt modelId="{583BCBCD-AAA6-4B81-AB22-7823F4C794AD}" type="parTrans" cxnId="{9B68D5B9-47E2-49D0-9439-CCE051E45E09}">
      <dgm:prSet/>
      <dgm:spPr/>
      <dgm:t>
        <a:bodyPr/>
        <a:lstStyle/>
        <a:p>
          <a:endParaRPr lang="es-CO"/>
        </a:p>
      </dgm:t>
    </dgm:pt>
    <dgm:pt modelId="{17B1D6C4-FA1B-46B9-8A41-753CB1FFB94F}" type="sibTrans" cxnId="{9B68D5B9-47E2-49D0-9439-CCE051E45E09}">
      <dgm:prSet/>
      <dgm:spPr/>
      <dgm:t>
        <a:bodyPr/>
        <a:lstStyle/>
        <a:p>
          <a:endParaRPr lang="es-CO"/>
        </a:p>
      </dgm:t>
    </dgm:pt>
    <dgm:pt modelId="{B05F5A07-DABC-41EF-BD8F-1F99F80A44D2}" type="pres">
      <dgm:prSet presAssocID="{3CD1C706-D83B-4208-B4A5-A765A608BC37}" presName="diagram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30E4CF3F-CC8A-4E26-8E00-20805980C32B}" type="pres">
      <dgm:prSet presAssocID="{3CD1C706-D83B-4208-B4A5-A765A608BC37}" presName="matrix" presStyleCnt="0"/>
      <dgm:spPr/>
    </dgm:pt>
    <dgm:pt modelId="{00DEC088-90CA-48DB-BE53-329902490D69}" type="pres">
      <dgm:prSet presAssocID="{3CD1C706-D83B-4208-B4A5-A765A608BC37}" presName="tile1" presStyleLbl="node1" presStyleIdx="0" presStyleCnt="4" custLinFactNeighborX="-195" custLinFactNeighborY="0"/>
      <dgm:spPr/>
    </dgm:pt>
    <dgm:pt modelId="{F3E9B7EA-7549-43C1-BC7E-B95EFBEACA6D}" type="pres">
      <dgm:prSet presAssocID="{3CD1C706-D83B-4208-B4A5-A765A608BC37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58193DED-8F71-480A-8F4A-B0CF839D853B}" type="pres">
      <dgm:prSet presAssocID="{3CD1C706-D83B-4208-B4A5-A765A608BC37}" presName="tile2" presStyleLbl="node1" presStyleIdx="1" presStyleCnt="4"/>
      <dgm:spPr/>
    </dgm:pt>
    <dgm:pt modelId="{DA057C50-49EC-43A3-A2F4-282B836006BC}" type="pres">
      <dgm:prSet presAssocID="{3CD1C706-D83B-4208-B4A5-A765A608BC37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1E55F81A-DF49-4992-8D57-376880DB7CB2}" type="pres">
      <dgm:prSet presAssocID="{3CD1C706-D83B-4208-B4A5-A765A608BC37}" presName="tile3" presStyleLbl="node1" presStyleIdx="2" presStyleCnt="4" custLinFactNeighborY="1343"/>
      <dgm:spPr/>
    </dgm:pt>
    <dgm:pt modelId="{15C6AB19-3F9F-4AE3-97C2-856689766ADD}" type="pres">
      <dgm:prSet presAssocID="{3CD1C706-D83B-4208-B4A5-A765A608BC37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506DF1F9-944E-4633-9628-B2C9244916EA}" type="pres">
      <dgm:prSet presAssocID="{3CD1C706-D83B-4208-B4A5-A765A608BC37}" presName="tile4" presStyleLbl="node1" presStyleIdx="3" presStyleCnt="4" custLinFactNeighborX="0" custLinFactNeighborY="299"/>
      <dgm:spPr/>
    </dgm:pt>
    <dgm:pt modelId="{ED0B18B3-63F7-4D71-A7D0-C17D8A59B69F}" type="pres">
      <dgm:prSet presAssocID="{3CD1C706-D83B-4208-B4A5-A765A608BC37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</dgm:pt>
    <dgm:pt modelId="{48AC65CB-11DD-4B31-ADE0-4C40E3F42D45}" type="pres">
      <dgm:prSet presAssocID="{3CD1C706-D83B-4208-B4A5-A765A608BC37}" presName="centerTile" presStyleLbl="fgShp" presStyleIdx="0" presStyleCnt="1" custScaleX="72330" custScaleY="26567">
        <dgm:presLayoutVars>
          <dgm:chMax val="0"/>
          <dgm:chPref val="0"/>
        </dgm:presLayoutVars>
      </dgm:prSet>
      <dgm:spPr/>
    </dgm:pt>
  </dgm:ptLst>
  <dgm:cxnLst>
    <dgm:cxn modelId="{D006FB0B-0A2E-438D-9CE6-3F416FA99C60}" type="presOf" srcId="{7CA0C49B-CEC6-4E2D-A423-DA7716103073}" destId="{48AC65CB-11DD-4B31-ADE0-4C40E3F42D45}" srcOrd="0" destOrd="0" presId="urn:microsoft.com/office/officeart/2005/8/layout/matrix1"/>
    <dgm:cxn modelId="{9B204527-21D7-40FC-B0BD-52A9850A831C}" type="presOf" srcId="{3CD1C706-D83B-4208-B4A5-A765A608BC37}" destId="{B05F5A07-DABC-41EF-BD8F-1F99F80A44D2}" srcOrd="0" destOrd="0" presId="urn:microsoft.com/office/officeart/2005/8/layout/matrix1"/>
    <dgm:cxn modelId="{9B68D5B9-47E2-49D0-9439-CCE051E45E09}" srcId="{3CD1C706-D83B-4208-B4A5-A765A608BC37}" destId="{7CA0C49B-CEC6-4E2D-A423-DA7716103073}" srcOrd="0" destOrd="0" parTransId="{583BCBCD-AAA6-4B81-AB22-7823F4C794AD}" sibTransId="{17B1D6C4-FA1B-46B9-8A41-753CB1FFB94F}"/>
    <dgm:cxn modelId="{B8770202-947F-4A81-8C2C-AA98F5EC2ED1}" type="presParOf" srcId="{B05F5A07-DABC-41EF-BD8F-1F99F80A44D2}" destId="{30E4CF3F-CC8A-4E26-8E00-20805980C32B}" srcOrd="0" destOrd="0" presId="urn:microsoft.com/office/officeart/2005/8/layout/matrix1"/>
    <dgm:cxn modelId="{CEAD1E0D-487F-4BF5-9A8D-7FFF6E05A62D}" type="presParOf" srcId="{30E4CF3F-CC8A-4E26-8E00-20805980C32B}" destId="{00DEC088-90CA-48DB-BE53-329902490D69}" srcOrd="0" destOrd="0" presId="urn:microsoft.com/office/officeart/2005/8/layout/matrix1"/>
    <dgm:cxn modelId="{B81152F6-CD94-463E-978A-EC872D2A23F5}" type="presParOf" srcId="{30E4CF3F-CC8A-4E26-8E00-20805980C32B}" destId="{F3E9B7EA-7549-43C1-BC7E-B95EFBEACA6D}" srcOrd="1" destOrd="0" presId="urn:microsoft.com/office/officeart/2005/8/layout/matrix1"/>
    <dgm:cxn modelId="{9536D7ED-179B-474C-AB69-9EF511F44AB7}" type="presParOf" srcId="{30E4CF3F-CC8A-4E26-8E00-20805980C32B}" destId="{58193DED-8F71-480A-8F4A-B0CF839D853B}" srcOrd="2" destOrd="0" presId="urn:microsoft.com/office/officeart/2005/8/layout/matrix1"/>
    <dgm:cxn modelId="{0B8D6730-E7E0-4D26-8EDB-DF2600C645F0}" type="presParOf" srcId="{30E4CF3F-CC8A-4E26-8E00-20805980C32B}" destId="{DA057C50-49EC-43A3-A2F4-282B836006BC}" srcOrd="3" destOrd="0" presId="urn:microsoft.com/office/officeart/2005/8/layout/matrix1"/>
    <dgm:cxn modelId="{E4BB4178-D62C-401E-B63C-8B3EF8C9FF80}" type="presParOf" srcId="{30E4CF3F-CC8A-4E26-8E00-20805980C32B}" destId="{1E55F81A-DF49-4992-8D57-376880DB7CB2}" srcOrd="4" destOrd="0" presId="urn:microsoft.com/office/officeart/2005/8/layout/matrix1"/>
    <dgm:cxn modelId="{0C8CF3AE-54A7-4B58-AE9A-09A2AD5E37D1}" type="presParOf" srcId="{30E4CF3F-CC8A-4E26-8E00-20805980C32B}" destId="{15C6AB19-3F9F-4AE3-97C2-856689766ADD}" srcOrd="5" destOrd="0" presId="urn:microsoft.com/office/officeart/2005/8/layout/matrix1"/>
    <dgm:cxn modelId="{445517B4-04F3-45E5-A666-9AEC5558E748}" type="presParOf" srcId="{30E4CF3F-CC8A-4E26-8E00-20805980C32B}" destId="{506DF1F9-944E-4633-9628-B2C9244916EA}" srcOrd="6" destOrd="0" presId="urn:microsoft.com/office/officeart/2005/8/layout/matrix1"/>
    <dgm:cxn modelId="{06524C8B-AE77-4257-8DCC-69125157840C}" type="presParOf" srcId="{30E4CF3F-CC8A-4E26-8E00-20805980C32B}" destId="{ED0B18B3-63F7-4D71-A7D0-C17D8A59B69F}" srcOrd="7" destOrd="0" presId="urn:microsoft.com/office/officeart/2005/8/layout/matrix1"/>
    <dgm:cxn modelId="{A5C5EBAE-CF40-4E61-9D1C-8C1B00FCCB6B}" type="presParOf" srcId="{B05F5A07-DABC-41EF-BD8F-1F99F80A44D2}" destId="{48AC65CB-11DD-4B31-ADE0-4C40E3F42D45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3CD1C706-D83B-4208-B4A5-A765A608BC37}" type="doc">
      <dgm:prSet loTypeId="urn:microsoft.com/office/officeart/2005/8/layout/matrix1" loCatId="matrix" qsTypeId="urn:microsoft.com/office/officeart/2005/8/quickstyle/simple2" qsCatId="simple" csTypeId="urn:microsoft.com/office/officeart/2005/8/colors/accent0_1" csCatId="mainScheme" phldr="1"/>
      <dgm:spPr/>
      <dgm:t>
        <a:bodyPr/>
        <a:lstStyle/>
        <a:p>
          <a:endParaRPr lang="es-CO"/>
        </a:p>
      </dgm:t>
    </dgm:pt>
    <dgm:pt modelId="{7CA0C49B-CEC6-4E2D-A423-DA7716103073}">
      <dgm:prSet phldrT="[Texto]"/>
      <dgm:spPr/>
      <dgm:t>
        <a:bodyPr/>
        <a:lstStyle/>
        <a:p>
          <a:r>
            <a:rPr lang="es-ES" dirty="0"/>
            <a:t>Tamaño: Mediano</a:t>
          </a:r>
          <a:endParaRPr lang="es-CO" dirty="0"/>
        </a:p>
      </dgm:t>
    </dgm:pt>
    <dgm:pt modelId="{583BCBCD-AAA6-4B81-AB22-7823F4C794AD}" type="parTrans" cxnId="{9B68D5B9-47E2-49D0-9439-CCE051E45E09}">
      <dgm:prSet/>
      <dgm:spPr/>
      <dgm:t>
        <a:bodyPr/>
        <a:lstStyle/>
        <a:p>
          <a:endParaRPr lang="es-CO"/>
        </a:p>
      </dgm:t>
    </dgm:pt>
    <dgm:pt modelId="{17B1D6C4-FA1B-46B9-8A41-753CB1FFB94F}" type="sibTrans" cxnId="{9B68D5B9-47E2-49D0-9439-CCE051E45E09}">
      <dgm:prSet/>
      <dgm:spPr/>
      <dgm:t>
        <a:bodyPr/>
        <a:lstStyle/>
        <a:p>
          <a:endParaRPr lang="es-CO"/>
        </a:p>
      </dgm:t>
    </dgm:pt>
    <dgm:pt modelId="{B05F5A07-DABC-41EF-BD8F-1F99F80A44D2}" type="pres">
      <dgm:prSet presAssocID="{3CD1C706-D83B-4208-B4A5-A765A608BC37}" presName="diagram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30E4CF3F-CC8A-4E26-8E00-20805980C32B}" type="pres">
      <dgm:prSet presAssocID="{3CD1C706-D83B-4208-B4A5-A765A608BC37}" presName="matrix" presStyleCnt="0"/>
      <dgm:spPr/>
    </dgm:pt>
    <dgm:pt modelId="{00DEC088-90CA-48DB-BE53-329902490D69}" type="pres">
      <dgm:prSet presAssocID="{3CD1C706-D83B-4208-B4A5-A765A608BC37}" presName="tile1" presStyleLbl="node1" presStyleIdx="0" presStyleCnt="4" custLinFactNeighborX="-195" custLinFactNeighborY="0"/>
      <dgm:spPr/>
    </dgm:pt>
    <dgm:pt modelId="{F3E9B7EA-7549-43C1-BC7E-B95EFBEACA6D}" type="pres">
      <dgm:prSet presAssocID="{3CD1C706-D83B-4208-B4A5-A765A608BC37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58193DED-8F71-480A-8F4A-B0CF839D853B}" type="pres">
      <dgm:prSet presAssocID="{3CD1C706-D83B-4208-B4A5-A765A608BC37}" presName="tile2" presStyleLbl="node1" presStyleIdx="1" presStyleCnt="4"/>
      <dgm:spPr/>
    </dgm:pt>
    <dgm:pt modelId="{DA057C50-49EC-43A3-A2F4-282B836006BC}" type="pres">
      <dgm:prSet presAssocID="{3CD1C706-D83B-4208-B4A5-A765A608BC37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1E55F81A-DF49-4992-8D57-376880DB7CB2}" type="pres">
      <dgm:prSet presAssocID="{3CD1C706-D83B-4208-B4A5-A765A608BC37}" presName="tile3" presStyleLbl="node1" presStyleIdx="2" presStyleCnt="4" custLinFactNeighborY="1343"/>
      <dgm:spPr/>
    </dgm:pt>
    <dgm:pt modelId="{15C6AB19-3F9F-4AE3-97C2-856689766ADD}" type="pres">
      <dgm:prSet presAssocID="{3CD1C706-D83B-4208-B4A5-A765A608BC37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506DF1F9-944E-4633-9628-B2C9244916EA}" type="pres">
      <dgm:prSet presAssocID="{3CD1C706-D83B-4208-B4A5-A765A608BC37}" presName="tile4" presStyleLbl="node1" presStyleIdx="3" presStyleCnt="4" custLinFactNeighborX="0" custLinFactNeighborY="299"/>
      <dgm:spPr/>
    </dgm:pt>
    <dgm:pt modelId="{ED0B18B3-63F7-4D71-A7D0-C17D8A59B69F}" type="pres">
      <dgm:prSet presAssocID="{3CD1C706-D83B-4208-B4A5-A765A608BC37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</dgm:pt>
    <dgm:pt modelId="{48AC65CB-11DD-4B31-ADE0-4C40E3F42D45}" type="pres">
      <dgm:prSet presAssocID="{3CD1C706-D83B-4208-B4A5-A765A608BC37}" presName="centerTile" presStyleLbl="fgShp" presStyleIdx="0" presStyleCnt="1" custScaleX="72330" custScaleY="26567">
        <dgm:presLayoutVars>
          <dgm:chMax val="0"/>
          <dgm:chPref val="0"/>
        </dgm:presLayoutVars>
      </dgm:prSet>
      <dgm:spPr/>
    </dgm:pt>
  </dgm:ptLst>
  <dgm:cxnLst>
    <dgm:cxn modelId="{D006FB0B-0A2E-438D-9CE6-3F416FA99C60}" type="presOf" srcId="{7CA0C49B-CEC6-4E2D-A423-DA7716103073}" destId="{48AC65CB-11DD-4B31-ADE0-4C40E3F42D45}" srcOrd="0" destOrd="0" presId="urn:microsoft.com/office/officeart/2005/8/layout/matrix1"/>
    <dgm:cxn modelId="{9B204527-21D7-40FC-B0BD-52A9850A831C}" type="presOf" srcId="{3CD1C706-D83B-4208-B4A5-A765A608BC37}" destId="{B05F5A07-DABC-41EF-BD8F-1F99F80A44D2}" srcOrd="0" destOrd="0" presId="urn:microsoft.com/office/officeart/2005/8/layout/matrix1"/>
    <dgm:cxn modelId="{9B68D5B9-47E2-49D0-9439-CCE051E45E09}" srcId="{3CD1C706-D83B-4208-B4A5-A765A608BC37}" destId="{7CA0C49B-CEC6-4E2D-A423-DA7716103073}" srcOrd="0" destOrd="0" parTransId="{583BCBCD-AAA6-4B81-AB22-7823F4C794AD}" sibTransId="{17B1D6C4-FA1B-46B9-8A41-753CB1FFB94F}"/>
    <dgm:cxn modelId="{B8770202-947F-4A81-8C2C-AA98F5EC2ED1}" type="presParOf" srcId="{B05F5A07-DABC-41EF-BD8F-1F99F80A44D2}" destId="{30E4CF3F-CC8A-4E26-8E00-20805980C32B}" srcOrd="0" destOrd="0" presId="urn:microsoft.com/office/officeart/2005/8/layout/matrix1"/>
    <dgm:cxn modelId="{CEAD1E0D-487F-4BF5-9A8D-7FFF6E05A62D}" type="presParOf" srcId="{30E4CF3F-CC8A-4E26-8E00-20805980C32B}" destId="{00DEC088-90CA-48DB-BE53-329902490D69}" srcOrd="0" destOrd="0" presId="urn:microsoft.com/office/officeart/2005/8/layout/matrix1"/>
    <dgm:cxn modelId="{B81152F6-CD94-463E-978A-EC872D2A23F5}" type="presParOf" srcId="{30E4CF3F-CC8A-4E26-8E00-20805980C32B}" destId="{F3E9B7EA-7549-43C1-BC7E-B95EFBEACA6D}" srcOrd="1" destOrd="0" presId="urn:microsoft.com/office/officeart/2005/8/layout/matrix1"/>
    <dgm:cxn modelId="{9536D7ED-179B-474C-AB69-9EF511F44AB7}" type="presParOf" srcId="{30E4CF3F-CC8A-4E26-8E00-20805980C32B}" destId="{58193DED-8F71-480A-8F4A-B0CF839D853B}" srcOrd="2" destOrd="0" presId="urn:microsoft.com/office/officeart/2005/8/layout/matrix1"/>
    <dgm:cxn modelId="{0B8D6730-E7E0-4D26-8EDB-DF2600C645F0}" type="presParOf" srcId="{30E4CF3F-CC8A-4E26-8E00-20805980C32B}" destId="{DA057C50-49EC-43A3-A2F4-282B836006BC}" srcOrd="3" destOrd="0" presId="urn:microsoft.com/office/officeart/2005/8/layout/matrix1"/>
    <dgm:cxn modelId="{E4BB4178-D62C-401E-B63C-8B3EF8C9FF80}" type="presParOf" srcId="{30E4CF3F-CC8A-4E26-8E00-20805980C32B}" destId="{1E55F81A-DF49-4992-8D57-376880DB7CB2}" srcOrd="4" destOrd="0" presId="urn:microsoft.com/office/officeart/2005/8/layout/matrix1"/>
    <dgm:cxn modelId="{0C8CF3AE-54A7-4B58-AE9A-09A2AD5E37D1}" type="presParOf" srcId="{30E4CF3F-CC8A-4E26-8E00-20805980C32B}" destId="{15C6AB19-3F9F-4AE3-97C2-856689766ADD}" srcOrd="5" destOrd="0" presId="urn:microsoft.com/office/officeart/2005/8/layout/matrix1"/>
    <dgm:cxn modelId="{445517B4-04F3-45E5-A666-9AEC5558E748}" type="presParOf" srcId="{30E4CF3F-CC8A-4E26-8E00-20805980C32B}" destId="{506DF1F9-944E-4633-9628-B2C9244916EA}" srcOrd="6" destOrd="0" presId="urn:microsoft.com/office/officeart/2005/8/layout/matrix1"/>
    <dgm:cxn modelId="{06524C8B-AE77-4257-8DCC-69125157840C}" type="presParOf" srcId="{30E4CF3F-CC8A-4E26-8E00-20805980C32B}" destId="{ED0B18B3-63F7-4D71-A7D0-C17D8A59B69F}" srcOrd="7" destOrd="0" presId="urn:microsoft.com/office/officeart/2005/8/layout/matrix1"/>
    <dgm:cxn modelId="{A5C5EBAE-CF40-4E61-9D1C-8C1B00FCCB6B}" type="presParOf" srcId="{B05F5A07-DABC-41EF-BD8F-1F99F80A44D2}" destId="{48AC65CB-11DD-4B31-ADE0-4C40E3F42D45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3CD1C706-D83B-4208-B4A5-A765A608BC37}" type="doc">
      <dgm:prSet loTypeId="urn:microsoft.com/office/officeart/2005/8/layout/matrix1" loCatId="matrix" qsTypeId="urn:microsoft.com/office/officeart/2005/8/quickstyle/simple2" qsCatId="simple" csTypeId="urn:microsoft.com/office/officeart/2005/8/colors/accent0_1" csCatId="mainScheme" phldr="1"/>
      <dgm:spPr/>
      <dgm:t>
        <a:bodyPr/>
        <a:lstStyle/>
        <a:p>
          <a:endParaRPr lang="es-CO"/>
        </a:p>
      </dgm:t>
    </dgm:pt>
    <dgm:pt modelId="{7CA0C49B-CEC6-4E2D-A423-DA7716103073}">
      <dgm:prSet phldrT="[Texto]"/>
      <dgm:spPr/>
      <dgm:t>
        <a:bodyPr/>
        <a:lstStyle/>
        <a:p>
          <a:r>
            <a:rPr lang="es-ES" dirty="0"/>
            <a:t>Tamaño: Grande</a:t>
          </a:r>
          <a:endParaRPr lang="es-CO" dirty="0"/>
        </a:p>
      </dgm:t>
    </dgm:pt>
    <dgm:pt modelId="{583BCBCD-AAA6-4B81-AB22-7823F4C794AD}" type="parTrans" cxnId="{9B68D5B9-47E2-49D0-9439-CCE051E45E09}">
      <dgm:prSet/>
      <dgm:spPr/>
      <dgm:t>
        <a:bodyPr/>
        <a:lstStyle/>
        <a:p>
          <a:endParaRPr lang="es-CO"/>
        </a:p>
      </dgm:t>
    </dgm:pt>
    <dgm:pt modelId="{17B1D6C4-FA1B-46B9-8A41-753CB1FFB94F}" type="sibTrans" cxnId="{9B68D5B9-47E2-49D0-9439-CCE051E45E09}">
      <dgm:prSet/>
      <dgm:spPr/>
      <dgm:t>
        <a:bodyPr/>
        <a:lstStyle/>
        <a:p>
          <a:endParaRPr lang="es-CO"/>
        </a:p>
      </dgm:t>
    </dgm:pt>
    <dgm:pt modelId="{B05F5A07-DABC-41EF-BD8F-1F99F80A44D2}" type="pres">
      <dgm:prSet presAssocID="{3CD1C706-D83B-4208-B4A5-A765A608BC37}" presName="diagram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30E4CF3F-CC8A-4E26-8E00-20805980C32B}" type="pres">
      <dgm:prSet presAssocID="{3CD1C706-D83B-4208-B4A5-A765A608BC37}" presName="matrix" presStyleCnt="0"/>
      <dgm:spPr/>
    </dgm:pt>
    <dgm:pt modelId="{00DEC088-90CA-48DB-BE53-329902490D69}" type="pres">
      <dgm:prSet presAssocID="{3CD1C706-D83B-4208-B4A5-A765A608BC37}" presName="tile1" presStyleLbl="node1" presStyleIdx="0" presStyleCnt="4" custLinFactNeighborX="-195" custLinFactNeighborY="0"/>
      <dgm:spPr/>
    </dgm:pt>
    <dgm:pt modelId="{F3E9B7EA-7549-43C1-BC7E-B95EFBEACA6D}" type="pres">
      <dgm:prSet presAssocID="{3CD1C706-D83B-4208-B4A5-A765A608BC37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58193DED-8F71-480A-8F4A-B0CF839D853B}" type="pres">
      <dgm:prSet presAssocID="{3CD1C706-D83B-4208-B4A5-A765A608BC37}" presName="tile2" presStyleLbl="node1" presStyleIdx="1" presStyleCnt="4"/>
      <dgm:spPr/>
    </dgm:pt>
    <dgm:pt modelId="{DA057C50-49EC-43A3-A2F4-282B836006BC}" type="pres">
      <dgm:prSet presAssocID="{3CD1C706-D83B-4208-B4A5-A765A608BC37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1E55F81A-DF49-4992-8D57-376880DB7CB2}" type="pres">
      <dgm:prSet presAssocID="{3CD1C706-D83B-4208-B4A5-A765A608BC37}" presName="tile3" presStyleLbl="node1" presStyleIdx="2" presStyleCnt="4" custLinFactNeighborY="1343"/>
      <dgm:spPr/>
    </dgm:pt>
    <dgm:pt modelId="{15C6AB19-3F9F-4AE3-97C2-856689766ADD}" type="pres">
      <dgm:prSet presAssocID="{3CD1C706-D83B-4208-B4A5-A765A608BC37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506DF1F9-944E-4633-9628-B2C9244916EA}" type="pres">
      <dgm:prSet presAssocID="{3CD1C706-D83B-4208-B4A5-A765A608BC37}" presName="tile4" presStyleLbl="node1" presStyleIdx="3" presStyleCnt="4" custLinFactNeighborX="0" custLinFactNeighborY="299"/>
      <dgm:spPr/>
    </dgm:pt>
    <dgm:pt modelId="{ED0B18B3-63F7-4D71-A7D0-C17D8A59B69F}" type="pres">
      <dgm:prSet presAssocID="{3CD1C706-D83B-4208-B4A5-A765A608BC37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</dgm:pt>
    <dgm:pt modelId="{48AC65CB-11DD-4B31-ADE0-4C40E3F42D45}" type="pres">
      <dgm:prSet presAssocID="{3CD1C706-D83B-4208-B4A5-A765A608BC37}" presName="centerTile" presStyleLbl="fgShp" presStyleIdx="0" presStyleCnt="1" custScaleX="72330" custScaleY="26567">
        <dgm:presLayoutVars>
          <dgm:chMax val="0"/>
          <dgm:chPref val="0"/>
        </dgm:presLayoutVars>
      </dgm:prSet>
      <dgm:spPr/>
    </dgm:pt>
  </dgm:ptLst>
  <dgm:cxnLst>
    <dgm:cxn modelId="{D006FB0B-0A2E-438D-9CE6-3F416FA99C60}" type="presOf" srcId="{7CA0C49B-CEC6-4E2D-A423-DA7716103073}" destId="{48AC65CB-11DD-4B31-ADE0-4C40E3F42D45}" srcOrd="0" destOrd="0" presId="urn:microsoft.com/office/officeart/2005/8/layout/matrix1"/>
    <dgm:cxn modelId="{9B204527-21D7-40FC-B0BD-52A9850A831C}" type="presOf" srcId="{3CD1C706-D83B-4208-B4A5-A765A608BC37}" destId="{B05F5A07-DABC-41EF-BD8F-1F99F80A44D2}" srcOrd="0" destOrd="0" presId="urn:microsoft.com/office/officeart/2005/8/layout/matrix1"/>
    <dgm:cxn modelId="{9B68D5B9-47E2-49D0-9439-CCE051E45E09}" srcId="{3CD1C706-D83B-4208-B4A5-A765A608BC37}" destId="{7CA0C49B-CEC6-4E2D-A423-DA7716103073}" srcOrd="0" destOrd="0" parTransId="{583BCBCD-AAA6-4B81-AB22-7823F4C794AD}" sibTransId="{17B1D6C4-FA1B-46B9-8A41-753CB1FFB94F}"/>
    <dgm:cxn modelId="{B8770202-947F-4A81-8C2C-AA98F5EC2ED1}" type="presParOf" srcId="{B05F5A07-DABC-41EF-BD8F-1F99F80A44D2}" destId="{30E4CF3F-CC8A-4E26-8E00-20805980C32B}" srcOrd="0" destOrd="0" presId="urn:microsoft.com/office/officeart/2005/8/layout/matrix1"/>
    <dgm:cxn modelId="{CEAD1E0D-487F-4BF5-9A8D-7FFF6E05A62D}" type="presParOf" srcId="{30E4CF3F-CC8A-4E26-8E00-20805980C32B}" destId="{00DEC088-90CA-48DB-BE53-329902490D69}" srcOrd="0" destOrd="0" presId="urn:microsoft.com/office/officeart/2005/8/layout/matrix1"/>
    <dgm:cxn modelId="{B81152F6-CD94-463E-978A-EC872D2A23F5}" type="presParOf" srcId="{30E4CF3F-CC8A-4E26-8E00-20805980C32B}" destId="{F3E9B7EA-7549-43C1-BC7E-B95EFBEACA6D}" srcOrd="1" destOrd="0" presId="urn:microsoft.com/office/officeart/2005/8/layout/matrix1"/>
    <dgm:cxn modelId="{9536D7ED-179B-474C-AB69-9EF511F44AB7}" type="presParOf" srcId="{30E4CF3F-CC8A-4E26-8E00-20805980C32B}" destId="{58193DED-8F71-480A-8F4A-B0CF839D853B}" srcOrd="2" destOrd="0" presId="urn:microsoft.com/office/officeart/2005/8/layout/matrix1"/>
    <dgm:cxn modelId="{0B8D6730-E7E0-4D26-8EDB-DF2600C645F0}" type="presParOf" srcId="{30E4CF3F-CC8A-4E26-8E00-20805980C32B}" destId="{DA057C50-49EC-43A3-A2F4-282B836006BC}" srcOrd="3" destOrd="0" presId="urn:microsoft.com/office/officeart/2005/8/layout/matrix1"/>
    <dgm:cxn modelId="{E4BB4178-D62C-401E-B63C-8B3EF8C9FF80}" type="presParOf" srcId="{30E4CF3F-CC8A-4E26-8E00-20805980C32B}" destId="{1E55F81A-DF49-4992-8D57-376880DB7CB2}" srcOrd="4" destOrd="0" presId="urn:microsoft.com/office/officeart/2005/8/layout/matrix1"/>
    <dgm:cxn modelId="{0C8CF3AE-54A7-4B58-AE9A-09A2AD5E37D1}" type="presParOf" srcId="{30E4CF3F-CC8A-4E26-8E00-20805980C32B}" destId="{15C6AB19-3F9F-4AE3-97C2-856689766ADD}" srcOrd="5" destOrd="0" presId="urn:microsoft.com/office/officeart/2005/8/layout/matrix1"/>
    <dgm:cxn modelId="{445517B4-04F3-45E5-A666-9AEC5558E748}" type="presParOf" srcId="{30E4CF3F-CC8A-4E26-8E00-20805980C32B}" destId="{506DF1F9-944E-4633-9628-B2C9244916EA}" srcOrd="6" destOrd="0" presId="urn:microsoft.com/office/officeart/2005/8/layout/matrix1"/>
    <dgm:cxn modelId="{06524C8B-AE77-4257-8DCC-69125157840C}" type="presParOf" srcId="{30E4CF3F-CC8A-4E26-8E00-20805980C32B}" destId="{ED0B18B3-63F7-4D71-A7D0-C17D8A59B69F}" srcOrd="7" destOrd="0" presId="urn:microsoft.com/office/officeart/2005/8/layout/matrix1"/>
    <dgm:cxn modelId="{A5C5EBAE-CF40-4E61-9D1C-8C1B00FCCB6B}" type="presParOf" srcId="{B05F5A07-DABC-41EF-BD8F-1F99F80A44D2}" destId="{48AC65CB-11DD-4B31-ADE0-4C40E3F42D45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CD1C706-D83B-4208-B4A5-A765A608BC37}" type="doc">
      <dgm:prSet loTypeId="urn:microsoft.com/office/officeart/2005/8/layout/matrix1" loCatId="matrix" qsTypeId="urn:microsoft.com/office/officeart/2005/8/quickstyle/simple2" qsCatId="simple" csTypeId="urn:microsoft.com/office/officeart/2005/8/colors/accent0_1" csCatId="mainScheme" phldr="1"/>
      <dgm:spPr/>
      <dgm:t>
        <a:bodyPr/>
        <a:lstStyle/>
        <a:p>
          <a:endParaRPr lang="es-CO"/>
        </a:p>
      </dgm:t>
    </dgm:pt>
    <dgm:pt modelId="{7CA0C49B-CEC6-4E2D-A423-DA7716103073}">
      <dgm:prSet phldrT="[Texto]"/>
      <dgm:spPr/>
      <dgm:t>
        <a:bodyPr/>
        <a:lstStyle/>
        <a:p>
          <a:r>
            <a:rPr lang="es-ES" dirty="0"/>
            <a:t>Tamaño: Mediano</a:t>
          </a:r>
          <a:endParaRPr lang="es-CO" dirty="0"/>
        </a:p>
      </dgm:t>
    </dgm:pt>
    <dgm:pt modelId="{583BCBCD-AAA6-4B81-AB22-7823F4C794AD}" type="parTrans" cxnId="{9B68D5B9-47E2-49D0-9439-CCE051E45E09}">
      <dgm:prSet/>
      <dgm:spPr/>
      <dgm:t>
        <a:bodyPr/>
        <a:lstStyle/>
        <a:p>
          <a:endParaRPr lang="es-CO"/>
        </a:p>
      </dgm:t>
    </dgm:pt>
    <dgm:pt modelId="{17B1D6C4-FA1B-46B9-8A41-753CB1FFB94F}" type="sibTrans" cxnId="{9B68D5B9-47E2-49D0-9439-CCE051E45E09}">
      <dgm:prSet/>
      <dgm:spPr/>
      <dgm:t>
        <a:bodyPr/>
        <a:lstStyle/>
        <a:p>
          <a:endParaRPr lang="es-CO"/>
        </a:p>
      </dgm:t>
    </dgm:pt>
    <dgm:pt modelId="{B05F5A07-DABC-41EF-BD8F-1F99F80A44D2}" type="pres">
      <dgm:prSet presAssocID="{3CD1C706-D83B-4208-B4A5-A765A608BC37}" presName="diagram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30E4CF3F-CC8A-4E26-8E00-20805980C32B}" type="pres">
      <dgm:prSet presAssocID="{3CD1C706-D83B-4208-B4A5-A765A608BC37}" presName="matrix" presStyleCnt="0"/>
      <dgm:spPr/>
    </dgm:pt>
    <dgm:pt modelId="{00DEC088-90CA-48DB-BE53-329902490D69}" type="pres">
      <dgm:prSet presAssocID="{3CD1C706-D83B-4208-B4A5-A765A608BC37}" presName="tile1" presStyleLbl="node1" presStyleIdx="0" presStyleCnt="4" custLinFactNeighborX="-195" custLinFactNeighborY="0"/>
      <dgm:spPr/>
    </dgm:pt>
    <dgm:pt modelId="{F3E9B7EA-7549-43C1-BC7E-B95EFBEACA6D}" type="pres">
      <dgm:prSet presAssocID="{3CD1C706-D83B-4208-B4A5-A765A608BC37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58193DED-8F71-480A-8F4A-B0CF839D853B}" type="pres">
      <dgm:prSet presAssocID="{3CD1C706-D83B-4208-B4A5-A765A608BC37}" presName="tile2" presStyleLbl="node1" presStyleIdx="1" presStyleCnt="4"/>
      <dgm:spPr/>
    </dgm:pt>
    <dgm:pt modelId="{DA057C50-49EC-43A3-A2F4-282B836006BC}" type="pres">
      <dgm:prSet presAssocID="{3CD1C706-D83B-4208-B4A5-A765A608BC37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1E55F81A-DF49-4992-8D57-376880DB7CB2}" type="pres">
      <dgm:prSet presAssocID="{3CD1C706-D83B-4208-B4A5-A765A608BC37}" presName="tile3" presStyleLbl="node1" presStyleIdx="2" presStyleCnt="4" custLinFactNeighborY="1343"/>
      <dgm:spPr/>
    </dgm:pt>
    <dgm:pt modelId="{15C6AB19-3F9F-4AE3-97C2-856689766ADD}" type="pres">
      <dgm:prSet presAssocID="{3CD1C706-D83B-4208-B4A5-A765A608BC37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506DF1F9-944E-4633-9628-B2C9244916EA}" type="pres">
      <dgm:prSet presAssocID="{3CD1C706-D83B-4208-B4A5-A765A608BC37}" presName="tile4" presStyleLbl="node1" presStyleIdx="3" presStyleCnt="4" custLinFactNeighborX="0" custLinFactNeighborY="299"/>
      <dgm:spPr/>
    </dgm:pt>
    <dgm:pt modelId="{ED0B18B3-63F7-4D71-A7D0-C17D8A59B69F}" type="pres">
      <dgm:prSet presAssocID="{3CD1C706-D83B-4208-B4A5-A765A608BC37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</dgm:pt>
    <dgm:pt modelId="{48AC65CB-11DD-4B31-ADE0-4C40E3F42D45}" type="pres">
      <dgm:prSet presAssocID="{3CD1C706-D83B-4208-B4A5-A765A608BC37}" presName="centerTile" presStyleLbl="fgShp" presStyleIdx="0" presStyleCnt="1" custScaleX="72330" custScaleY="26567">
        <dgm:presLayoutVars>
          <dgm:chMax val="0"/>
          <dgm:chPref val="0"/>
        </dgm:presLayoutVars>
      </dgm:prSet>
      <dgm:spPr/>
    </dgm:pt>
  </dgm:ptLst>
  <dgm:cxnLst>
    <dgm:cxn modelId="{D006FB0B-0A2E-438D-9CE6-3F416FA99C60}" type="presOf" srcId="{7CA0C49B-CEC6-4E2D-A423-DA7716103073}" destId="{48AC65CB-11DD-4B31-ADE0-4C40E3F42D45}" srcOrd="0" destOrd="0" presId="urn:microsoft.com/office/officeart/2005/8/layout/matrix1"/>
    <dgm:cxn modelId="{9B204527-21D7-40FC-B0BD-52A9850A831C}" type="presOf" srcId="{3CD1C706-D83B-4208-B4A5-A765A608BC37}" destId="{B05F5A07-DABC-41EF-BD8F-1F99F80A44D2}" srcOrd="0" destOrd="0" presId="urn:microsoft.com/office/officeart/2005/8/layout/matrix1"/>
    <dgm:cxn modelId="{9B68D5B9-47E2-49D0-9439-CCE051E45E09}" srcId="{3CD1C706-D83B-4208-B4A5-A765A608BC37}" destId="{7CA0C49B-CEC6-4E2D-A423-DA7716103073}" srcOrd="0" destOrd="0" parTransId="{583BCBCD-AAA6-4B81-AB22-7823F4C794AD}" sibTransId="{17B1D6C4-FA1B-46B9-8A41-753CB1FFB94F}"/>
    <dgm:cxn modelId="{B8770202-947F-4A81-8C2C-AA98F5EC2ED1}" type="presParOf" srcId="{B05F5A07-DABC-41EF-BD8F-1F99F80A44D2}" destId="{30E4CF3F-CC8A-4E26-8E00-20805980C32B}" srcOrd="0" destOrd="0" presId="urn:microsoft.com/office/officeart/2005/8/layout/matrix1"/>
    <dgm:cxn modelId="{CEAD1E0D-487F-4BF5-9A8D-7FFF6E05A62D}" type="presParOf" srcId="{30E4CF3F-CC8A-4E26-8E00-20805980C32B}" destId="{00DEC088-90CA-48DB-BE53-329902490D69}" srcOrd="0" destOrd="0" presId="urn:microsoft.com/office/officeart/2005/8/layout/matrix1"/>
    <dgm:cxn modelId="{B81152F6-CD94-463E-978A-EC872D2A23F5}" type="presParOf" srcId="{30E4CF3F-CC8A-4E26-8E00-20805980C32B}" destId="{F3E9B7EA-7549-43C1-BC7E-B95EFBEACA6D}" srcOrd="1" destOrd="0" presId="urn:microsoft.com/office/officeart/2005/8/layout/matrix1"/>
    <dgm:cxn modelId="{9536D7ED-179B-474C-AB69-9EF511F44AB7}" type="presParOf" srcId="{30E4CF3F-CC8A-4E26-8E00-20805980C32B}" destId="{58193DED-8F71-480A-8F4A-B0CF839D853B}" srcOrd="2" destOrd="0" presId="urn:microsoft.com/office/officeart/2005/8/layout/matrix1"/>
    <dgm:cxn modelId="{0B8D6730-E7E0-4D26-8EDB-DF2600C645F0}" type="presParOf" srcId="{30E4CF3F-CC8A-4E26-8E00-20805980C32B}" destId="{DA057C50-49EC-43A3-A2F4-282B836006BC}" srcOrd="3" destOrd="0" presId="urn:microsoft.com/office/officeart/2005/8/layout/matrix1"/>
    <dgm:cxn modelId="{E4BB4178-D62C-401E-B63C-8B3EF8C9FF80}" type="presParOf" srcId="{30E4CF3F-CC8A-4E26-8E00-20805980C32B}" destId="{1E55F81A-DF49-4992-8D57-376880DB7CB2}" srcOrd="4" destOrd="0" presId="urn:microsoft.com/office/officeart/2005/8/layout/matrix1"/>
    <dgm:cxn modelId="{0C8CF3AE-54A7-4B58-AE9A-09A2AD5E37D1}" type="presParOf" srcId="{30E4CF3F-CC8A-4E26-8E00-20805980C32B}" destId="{15C6AB19-3F9F-4AE3-97C2-856689766ADD}" srcOrd="5" destOrd="0" presId="urn:microsoft.com/office/officeart/2005/8/layout/matrix1"/>
    <dgm:cxn modelId="{445517B4-04F3-45E5-A666-9AEC5558E748}" type="presParOf" srcId="{30E4CF3F-CC8A-4E26-8E00-20805980C32B}" destId="{506DF1F9-944E-4633-9628-B2C9244916EA}" srcOrd="6" destOrd="0" presId="urn:microsoft.com/office/officeart/2005/8/layout/matrix1"/>
    <dgm:cxn modelId="{06524C8B-AE77-4257-8DCC-69125157840C}" type="presParOf" srcId="{30E4CF3F-CC8A-4E26-8E00-20805980C32B}" destId="{ED0B18B3-63F7-4D71-A7D0-C17D8A59B69F}" srcOrd="7" destOrd="0" presId="urn:microsoft.com/office/officeart/2005/8/layout/matrix1"/>
    <dgm:cxn modelId="{A5C5EBAE-CF40-4E61-9D1C-8C1B00FCCB6B}" type="presParOf" srcId="{B05F5A07-DABC-41EF-BD8F-1F99F80A44D2}" destId="{48AC65CB-11DD-4B31-ADE0-4C40E3F42D45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CD1C706-D83B-4208-B4A5-A765A608BC37}" type="doc">
      <dgm:prSet loTypeId="urn:microsoft.com/office/officeart/2005/8/layout/matrix1" loCatId="matrix" qsTypeId="urn:microsoft.com/office/officeart/2005/8/quickstyle/simple2" qsCatId="simple" csTypeId="urn:microsoft.com/office/officeart/2005/8/colors/accent0_1" csCatId="mainScheme" phldr="1"/>
      <dgm:spPr/>
      <dgm:t>
        <a:bodyPr/>
        <a:lstStyle/>
        <a:p>
          <a:endParaRPr lang="es-CO"/>
        </a:p>
      </dgm:t>
    </dgm:pt>
    <dgm:pt modelId="{7CA0C49B-CEC6-4E2D-A423-DA7716103073}">
      <dgm:prSet phldrT="[Texto]"/>
      <dgm:spPr/>
      <dgm:t>
        <a:bodyPr/>
        <a:lstStyle/>
        <a:p>
          <a:r>
            <a:rPr lang="es-ES" dirty="0"/>
            <a:t>Tamaño: Grande</a:t>
          </a:r>
          <a:endParaRPr lang="es-CO" dirty="0"/>
        </a:p>
      </dgm:t>
    </dgm:pt>
    <dgm:pt modelId="{583BCBCD-AAA6-4B81-AB22-7823F4C794AD}" type="parTrans" cxnId="{9B68D5B9-47E2-49D0-9439-CCE051E45E09}">
      <dgm:prSet/>
      <dgm:spPr/>
      <dgm:t>
        <a:bodyPr/>
        <a:lstStyle/>
        <a:p>
          <a:endParaRPr lang="es-CO"/>
        </a:p>
      </dgm:t>
    </dgm:pt>
    <dgm:pt modelId="{17B1D6C4-FA1B-46B9-8A41-753CB1FFB94F}" type="sibTrans" cxnId="{9B68D5B9-47E2-49D0-9439-CCE051E45E09}">
      <dgm:prSet/>
      <dgm:spPr/>
      <dgm:t>
        <a:bodyPr/>
        <a:lstStyle/>
        <a:p>
          <a:endParaRPr lang="es-CO"/>
        </a:p>
      </dgm:t>
    </dgm:pt>
    <dgm:pt modelId="{B05F5A07-DABC-41EF-BD8F-1F99F80A44D2}" type="pres">
      <dgm:prSet presAssocID="{3CD1C706-D83B-4208-B4A5-A765A608BC37}" presName="diagram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30E4CF3F-CC8A-4E26-8E00-20805980C32B}" type="pres">
      <dgm:prSet presAssocID="{3CD1C706-D83B-4208-B4A5-A765A608BC37}" presName="matrix" presStyleCnt="0"/>
      <dgm:spPr/>
    </dgm:pt>
    <dgm:pt modelId="{00DEC088-90CA-48DB-BE53-329902490D69}" type="pres">
      <dgm:prSet presAssocID="{3CD1C706-D83B-4208-B4A5-A765A608BC37}" presName="tile1" presStyleLbl="node1" presStyleIdx="0" presStyleCnt="4"/>
      <dgm:spPr/>
    </dgm:pt>
    <dgm:pt modelId="{F3E9B7EA-7549-43C1-BC7E-B95EFBEACA6D}" type="pres">
      <dgm:prSet presAssocID="{3CD1C706-D83B-4208-B4A5-A765A608BC37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58193DED-8F71-480A-8F4A-B0CF839D853B}" type="pres">
      <dgm:prSet presAssocID="{3CD1C706-D83B-4208-B4A5-A765A608BC37}" presName="tile2" presStyleLbl="node1" presStyleIdx="1" presStyleCnt="4"/>
      <dgm:spPr/>
    </dgm:pt>
    <dgm:pt modelId="{DA057C50-49EC-43A3-A2F4-282B836006BC}" type="pres">
      <dgm:prSet presAssocID="{3CD1C706-D83B-4208-B4A5-A765A608BC37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1E55F81A-DF49-4992-8D57-376880DB7CB2}" type="pres">
      <dgm:prSet presAssocID="{3CD1C706-D83B-4208-B4A5-A765A608BC37}" presName="tile3" presStyleLbl="node1" presStyleIdx="2" presStyleCnt="4" custLinFactNeighborY="1343"/>
      <dgm:spPr/>
    </dgm:pt>
    <dgm:pt modelId="{15C6AB19-3F9F-4AE3-97C2-856689766ADD}" type="pres">
      <dgm:prSet presAssocID="{3CD1C706-D83B-4208-B4A5-A765A608BC37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506DF1F9-944E-4633-9628-B2C9244916EA}" type="pres">
      <dgm:prSet presAssocID="{3CD1C706-D83B-4208-B4A5-A765A608BC37}" presName="tile4" presStyleLbl="node1" presStyleIdx="3" presStyleCnt="4" custLinFactNeighborX="0" custLinFactNeighborY="299"/>
      <dgm:spPr/>
    </dgm:pt>
    <dgm:pt modelId="{ED0B18B3-63F7-4D71-A7D0-C17D8A59B69F}" type="pres">
      <dgm:prSet presAssocID="{3CD1C706-D83B-4208-B4A5-A765A608BC37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</dgm:pt>
    <dgm:pt modelId="{48AC65CB-11DD-4B31-ADE0-4C40E3F42D45}" type="pres">
      <dgm:prSet presAssocID="{3CD1C706-D83B-4208-B4A5-A765A608BC37}" presName="centerTile" presStyleLbl="fgShp" presStyleIdx="0" presStyleCnt="1" custScaleX="72330" custScaleY="26567">
        <dgm:presLayoutVars>
          <dgm:chMax val="0"/>
          <dgm:chPref val="0"/>
        </dgm:presLayoutVars>
      </dgm:prSet>
      <dgm:spPr/>
    </dgm:pt>
  </dgm:ptLst>
  <dgm:cxnLst>
    <dgm:cxn modelId="{D006FB0B-0A2E-438D-9CE6-3F416FA99C60}" type="presOf" srcId="{7CA0C49B-CEC6-4E2D-A423-DA7716103073}" destId="{48AC65CB-11DD-4B31-ADE0-4C40E3F42D45}" srcOrd="0" destOrd="0" presId="urn:microsoft.com/office/officeart/2005/8/layout/matrix1"/>
    <dgm:cxn modelId="{9B204527-21D7-40FC-B0BD-52A9850A831C}" type="presOf" srcId="{3CD1C706-D83B-4208-B4A5-A765A608BC37}" destId="{B05F5A07-DABC-41EF-BD8F-1F99F80A44D2}" srcOrd="0" destOrd="0" presId="urn:microsoft.com/office/officeart/2005/8/layout/matrix1"/>
    <dgm:cxn modelId="{9B68D5B9-47E2-49D0-9439-CCE051E45E09}" srcId="{3CD1C706-D83B-4208-B4A5-A765A608BC37}" destId="{7CA0C49B-CEC6-4E2D-A423-DA7716103073}" srcOrd="0" destOrd="0" parTransId="{583BCBCD-AAA6-4B81-AB22-7823F4C794AD}" sibTransId="{17B1D6C4-FA1B-46B9-8A41-753CB1FFB94F}"/>
    <dgm:cxn modelId="{B8770202-947F-4A81-8C2C-AA98F5EC2ED1}" type="presParOf" srcId="{B05F5A07-DABC-41EF-BD8F-1F99F80A44D2}" destId="{30E4CF3F-CC8A-4E26-8E00-20805980C32B}" srcOrd="0" destOrd="0" presId="urn:microsoft.com/office/officeart/2005/8/layout/matrix1"/>
    <dgm:cxn modelId="{CEAD1E0D-487F-4BF5-9A8D-7FFF6E05A62D}" type="presParOf" srcId="{30E4CF3F-CC8A-4E26-8E00-20805980C32B}" destId="{00DEC088-90CA-48DB-BE53-329902490D69}" srcOrd="0" destOrd="0" presId="urn:microsoft.com/office/officeart/2005/8/layout/matrix1"/>
    <dgm:cxn modelId="{B81152F6-CD94-463E-978A-EC872D2A23F5}" type="presParOf" srcId="{30E4CF3F-CC8A-4E26-8E00-20805980C32B}" destId="{F3E9B7EA-7549-43C1-BC7E-B95EFBEACA6D}" srcOrd="1" destOrd="0" presId="urn:microsoft.com/office/officeart/2005/8/layout/matrix1"/>
    <dgm:cxn modelId="{9536D7ED-179B-474C-AB69-9EF511F44AB7}" type="presParOf" srcId="{30E4CF3F-CC8A-4E26-8E00-20805980C32B}" destId="{58193DED-8F71-480A-8F4A-B0CF839D853B}" srcOrd="2" destOrd="0" presId="urn:microsoft.com/office/officeart/2005/8/layout/matrix1"/>
    <dgm:cxn modelId="{0B8D6730-E7E0-4D26-8EDB-DF2600C645F0}" type="presParOf" srcId="{30E4CF3F-CC8A-4E26-8E00-20805980C32B}" destId="{DA057C50-49EC-43A3-A2F4-282B836006BC}" srcOrd="3" destOrd="0" presId="urn:microsoft.com/office/officeart/2005/8/layout/matrix1"/>
    <dgm:cxn modelId="{E4BB4178-D62C-401E-B63C-8B3EF8C9FF80}" type="presParOf" srcId="{30E4CF3F-CC8A-4E26-8E00-20805980C32B}" destId="{1E55F81A-DF49-4992-8D57-376880DB7CB2}" srcOrd="4" destOrd="0" presId="urn:microsoft.com/office/officeart/2005/8/layout/matrix1"/>
    <dgm:cxn modelId="{0C8CF3AE-54A7-4B58-AE9A-09A2AD5E37D1}" type="presParOf" srcId="{30E4CF3F-CC8A-4E26-8E00-20805980C32B}" destId="{15C6AB19-3F9F-4AE3-97C2-856689766ADD}" srcOrd="5" destOrd="0" presId="urn:microsoft.com/office/officeart/2005/8/layout/matrix1"/>
    <dgm:cxn modelId="{445517B4-04F3-45E5-A666-9AEC5558E748}" type="presParOf" srcId="{30E4CF3F-CC8A-4E26-8E00-20805980C32B}" destId="{506DF1F9-944E-4633-9628-B2C9244916EA}" srcOrd="6" destOrd="0" presId="urn:microsoft.com/office/officeart/2005/8/layout/matrix1"/>
    <dgm:cxn modelId="{06524C8B-AE77-4257-8DCC-69125157840C}" type="presParOf" srcId="{30E4CF3F-CC8A-4E26-8E00-20805980C32B}" destId="{ED0B18B3-63F7-4D71-A7D0-C17D8A59B69F}" srcOrd="7" destOrd="0" presId="urn:microsoft.com/office/officeart/2005/8/layout/matrix1"/>
    <dgm:cxn modelId="{A5C5EBAE-CF40-4E61-9D1C-8C1B00FCCB6B}" type="presParOf" srcId="{B05F5A07-DABC-41EF-BD8F-1F99F80A44D2}" destId="{48AC65CB-11DD-4B31-ADE0-4C40E3F42D45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CD1C706-D83B-4208-B4A5-A765A608BC37}" type="doc">
      <dgm:prSet loTypeId="urn:microsoft.com/office/officeart/2005/8/layout/matrix1" loCatId="matrix" qsTypeId="urn:microsoft.com/office/officeart/2005/8/quickstyle/simple2" qsCatId="simple" csTypeId="urn:microsoft.com/office/officeart/2005/8/colors/accent0_1" csCatId="mainScheme" phldr="1"/>
      <dgm:spPr/>
      <dgm:t>
        <a:bodyPr/>
        <a:lstStyle/>
        <a:p>
          <a:endParaRPr lang="es-CO"/>
        </a:p>
      </dgm:t>
    </dgm:pt>
    <dgm:pt modelId="{7CA0C49B-CEC6-4E2D-A423-DA7716103073}">
      <dgm:prSet phldrT="[Texto]"/>
      <dgm:spPr/>
      <dgm:t>
        <a:bodyPr/>
        <a:lstStyle/>
        <a:p>
          <a:r>
            <a:rPr lang="es-ES" dirty="0"/>
            <a:t>Tamaño: Pequeño</a:t>
          </a:r>
          <a:endParaRPr lang="es-CO" dirty="0"/>
        </a:p>
      </dgm:t>
    </dgm:pt>
    <dgm:pt modelId="{583BCBCD-AAA6-4B81-AB22-7823F4C794AD}" type="parTrans" cxnId="{9B68D5B9-47E2-49D0-9439-CCE051E45E09}">
      <dgm:prSet/>
      <dgm:spPr/>
      <dgm:t>
        <a:bodyPr/>
        <a:lstStyle/>
        <a:p>
          <a:endParaRPr lang="es-CO"/>
        </a:p>
      </dgm:t>
    </dgm:pt>
    <dgm:pt modelId="{17B1D6C4-FA1B-46B9-8A41-753CB1FFB94F}" type="sibTrans" cxnId="{9B68D5B9-47E2-49D0-9439-CCE051E45E09}">
      <dgm:prSet/>
      <dgm:spPr/>
      <dgm:t>
        <a:bodyPr/>
        <a:lstStyle/>
        <a:p>
          <a:endParaRPr lang="es-CO"/>
        </a:p>
      </dgm:t>
    </dgm:pt>
    <dgm:pt modelId="{B05F5A07-DABC-41EF-BD8F-1F99F80A44D2}" type="pres">
      <dgm:prSet presAssocID="{3CD1C706-D83B-4208-B4A5-A765A608BC37}" presName="diagram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30E4CF3F-CC8A-4E26-8E00-20805980C32B}" type="pres">
      <dgm:prSet presAssocID="{3CD1C706-D83B-4208-B4A5-A765A608BC37}" presName="matrix" presStyleCnt="0"/>
      <dgm:spPr/>
    </dgm:pt>
    <dgm:pt modelId="{00DEC088-90CA-48DB-BE53-329902490D69}" type="pres">
      <dgm:prSet presAssocID="{3CD1C706-D83B-4208-B4A5-A765A608BC37}" presName="tile1" presStyleLbl="node1" presStyleIdx="0" presStyleCnt="4" custLinFactNeighborX="-195" custLinFactNeighborY="0"/>
      <dgm:spPr/>
    </dgm:pt>
    <dgm:pt modelId="{F3E9B7EA-7549-43C1-BC7E-B95EFBEACA6D}" type="pres">
      <dgm:prSet presAssocID="{3CD1C706-D83B-4208-B4A5-A765A608BC37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58193DED-8F71-480A-8F4A-B0CF839D853B}" type="pres">
      <dgm:prSet presAssocID="{3CD1C706-D83B-4208-B4A5-A765A608BC37}" presName="tile2" presStyleLbl="node1" presStyleIdx="1" presStyleCnt="4"/>
      <dgm:spPr/>
    </dgm:pt>
    <dgm:pt modelId="{DA057C50-49EC-43A3-A2F4-282B836006BC}" type="pres">
      <dgm:prSet presAssocID="{3CD1C706-D83B-4208-B4A5-A765A608BC37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1E55F81A-DF49-4992-8D57-376880DB7CB2}" type="pres">
      <dgm:prSet presAssocID="{3CD1C706-D83B-4208-B4A5-A765A608BC37}" presName="tile3" presStyleLbl="node1" presStyleIdx="2" presStyleCnt="4" custLinFactNeighborY="1343"/>
      <dgm:spPr/>
    </dgm:pt>
    <dgm:pt modelId="{15C6AB19-3F9F-4AE3-97C2-856689766ADD}" type="pres">
      <dgm:prSet presAssocID="{3CD1C706-D83B-4208-B4A5-A765A608BC37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506DF1F9-944E-4633-9628-B2C9244916EA}" type="pres">
      <dgm:prSet presAssocID="{3CD1C706-D83B-4208-B4A5-A765A608BC37}" presName="tile4" presStyleLbl="node1" presStyleIdx="3" presStyleCnt="4" custLinFactNeighborX="0" custLinFactNeighborY="299"/>
      <dgm:spPr/>
    </dgm:pt>
    <dgm:pt modelId="{ED0B18B3-63F7-4D71-A7D0-C17D8A59B69F}" type="pres">
      <dgm:prSet presAssocID="{3CD1C706-D83B-4208-B4A5-A765A608BC37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</dgm:pt>
    <dgm:pt modelId="{48AC65CB-11DD-4B31-ADE0-4C40E3F42D45}" type="pres">
      <dgm:prSet presAssocID="{3CD1C706-D83B-4208-B4A5-A765A608BC37}" presName="centerTile" presStyleLbl="fgShp" presStyleIdx="0" presStyleCnt="1" custScaleX="72330" custScaleY="26567">
        <dgm:presLayoutVars>
          <dgm:chMax val="0"/>
          <dgm:chPref val="0"/>
        </dgm:presLayoutVars>
      </dgm:prSet>
      <dgm:spPr/>
    </dgm:pt>
  </dgm:ptLst>
  <dgm:cxnLst>
    <dgm:cxn modelId="{D006FB0B-0A2E-438D-9CE6-3F416FA99C60}" type="presOf" srcId="{7CA0C49B-CEC6-4E2D-A423-DA7716103073}" destId="{48AC65CB-11DD-4B31-ADE0-4C40E3F42D45}" srcOrd="0" destOrd="0" presId="urn:microsoft.com/office/officeart/2005/8/layout/matrix1"/>
    <dgm:cxn modelId="{9B204527-21D7-40FC-B0BD-52A9850A831C}" type="presOf" srcId="{3CD1C706-D83B-4208-B4A5-A765A608BC37}" destId="{B05F5A07-DABC-41EF-BD8F-1F99F80A44D2}" srcOrd="0" destOrd="0" presId="urn:microsoft.com/office/officeart/2005/8/layout/matrix1"/>
    <dgm:cxn modelId="{9B68D5B9-47E2-49D0-9439-CCE051E45E09}" srcId="{3CD1C706-D83B-4208-B4A5-A765A608BC37}" destId="{7CA0C49B-CEC6-4E2D-A423-DA7716103073}" srcOrd="0" destOrd="0" parTransId="{583BCBCD-AAA6-4B81-AB22-7823F4C794AD}" sibTransId="{17B1D6C4-FA1B-46B9-8A41-753CB1FFB94F}"/>
    <dgm:cxn modelId="{B8770202-947F-4A81-8C2C-AA98F5EC2ED1}" type="presParOf" srcId="{B05F5A07-DABC-41EF-BD8F-1F99F80A44D2}" destId="{30E4CF3F-CC8A-4E26-8E00-20805980C32B}" srcOrd="0" destOrd="0" presId="urn:microsoft.com/office/officeart/2005/8/layout/matrix1"/>
    <dgm:cxn modelId="{CEAD1E0D-487F-4BF5-9A8D-7FFF6E05A62D}" type="presParOf" srcId="{30E4CF3F-CC8A-4E26-8E00-20805980C32B}" destId="{00DEC088-90CA-48DB-BE53-329902490D69}" srcOrd="0" destOrd="0" presId="urn:microsoft.com/office/officeart/2005/8/layout/matrix1"/>
    <dgm:cxn modelId="{B81152F6-CD94-463E-978A-EC872D2A23F5}" type="presParOf" srcId="{30E4CF3F-CC8A-4E26-8E00-20805980C32B}" destId="{F3E9B7EA-7549-43C1-BC7E-B95EFBEACA6D}" srcOrd="1" destOrd="0" presId="urn:microsoft.com/office/officeart/2005/8/layout/matrix1"/>
    <dgm:cxn modelId="{9536D7ED-179B-474C-AB69-9EF511F44AB7}" type="presParOf" srcId="{30E4CF3F-CC8A-4E26-8E00-20805980C32B}" destId="{58193DED-8F71-480A-8F4A-B0CF839D853B}" srcOrd="2" destOrd="0" presId="urn:microsoft.com/office/officeart/2005/8/layout/matrix1"/>
    <dgm:cxn modelId="{0B8D6730-E7E0-4D26-8EDB-DF2600C645F0}" type="presParOf" srcId="{30E4CF3F-CC8A-4E26-8E00-20805980C32B}" destId="{DA057C50-49EC-43A3-A2F4-282B836006BC}" srcOrd="3" destOrd="0" presId="urn:microsoft.com/office/officeart/2005/8/layout/matrix1"/>
    <dgm:cxn modelId="{E4BB4178-D62C-401E-B63C-8B3EF8C9FF80}" type="presParOf" srcId="{30E4CF3F-CC8A-4E26-8E00-20805980C32B}" destId="{1E55F81A-DF49-4992-8D57-376880DB7CB2}" srcOrd="4" destOrd="0" presId="urn:microsoft.com/office/officeart/2005/8/layout/matrix1"/>
    <dgm:cxn modelId="{0C8CF3AE-54A7-4B58-AE9A-09A2AD5E37D1}" type="presParOf" srcId="{30E4CF3F-CC8A-4E26-8E00-20805980C32B}" destId="{15C6AB19-3F9F-4AE3-97C2-856689766ADD}" srcOrd="5" destOrd="0" presId="urn:microsoft.com/office/officeart/2005/8/layout/matrix1"/>
    <dgm:cxn modelId="{445517B4-04F3-45E5-A666-9AEC5558E748}" type="presParOf" srcId="{30E4CF3F-CC8A-4E26-8E00-20805980C32B}" destId="{506DF1F9-944E-4633-9628-B2C9244916EA}" srcOrd="6" destOrd="0" presId="urn:microsoft.com/office/officeart/2005/8/layout/matrix1"/>
    <dgm:cxn modelId="{06524C8B-AE77-4257-8DCC-69125157840C}" type="presParOf" srcId="{30E4CF3F-CC8A-4E26-8E00-20805980C32B}" destId="{ED0B18B3-63F7-4D71-A7D0-C17D8A59B69F}" srcOrd="7" destOrd="0" presId="urn:microsoft.com/office/officeart/2005/8/layout/matrix1"/>
    <dgm:cxn modelId="{A5C5EBAE-CF40-4E61-9D1C-8C1B00FCCB6B}" type="presParOf" srcId="{B05F5A07-DABC-41EF-BD8F-1F99F80A44D2}" destId="{48AC65CB-11DD-4B31-ADE0-4C40E3F42D45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CD1C706-D83B-4208-B4A5-A765A608BC37}" type="doc">
      <dgm:prSet loTypeId="urn:microsoft.com/office/officeart/2005/8/layout/matrix1" loCatId="matrix" qsTypeId="urn:microsoft.com/office/officeart/2005/8/quickstyle/simple2" qsCatId="simple" csTypeId="urn:microsoft.com/office/officeart/2005/8/colors/accent0_1" csCatId="mainScheme" phldr="1"/>
      <dgm:spPr/>
      <dgm:t>
        <a:bodyPr/>
        <a:lstStyle/>
        <a:p>
          <a:endParaRPr lang="es-CO"/>
        </a:p>
      </dgm:t>
    </dgm:pt>
    <dgm:pt modelId="{7CA0C49B-CEC6-4E2D-A423-DA7716103073}">
      <dgm:prSet phldrT="[Texto]"/>
      <dgm:spPr/>
      <dgm:t>
        <a:bodyPr/>
        <a:lstStyle/>
        <a:p>
          <a:r>
            <a:rPr lang="es-ES" dirty="0"/>
            <a:t>Tamaño: Mediano</a:t>
          </a:r>
          <a:endParaRPr lang="es-CO" dirty="0"/>
        </a:p>
      </dgm:t>
    </dgm:pt>
    <dgm:pt modelId="{583BCBCD-AAA6-4B81-AB22-7823F4C794AD}" type="parTrans" cxnId="{9B68D5B9-47E2-49D0-9439-CCE051E45E09}">
      <dgm:prSet/>
      <dgm:spPr/>
      <dgm:t>
        <a:bodyPr/>
        <a:lstStyle/>
        <a:p>
          <a:endParaRPr lang="es-CO"/>
        </a:p>
      </dgm:t>
    </dgm:pt>
    <dgm:pt modelId="{17B1D6C4-FA1B-46B9-8A41-753CB1FFB94F}" type="sibTrans" cxnId="{9B68D5B9-47E2-49D0-9439-CCE051E45E09}">
      <dgm:prSet/>
      <dgm:spPr/>
      <dgm:t>
        <a:bodyPr/>
        <a:lstStyle/>
        <a:p>
          <a:endParaRPr lang="es-CO"/>
        </a:p>
      </dgm:t>
    </dgm:pt>
    <dgm:pt modelId="{B05F5A07-DABC-41EF-BD8F-1F99F80A44D2}" type="pres">
      <dgm:prSet presAssocID="{3CD1C706-D83B-4208-B4A5-A765A608BC37}" presName="diagram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30E4CF3F-CC8A-4E26-8E00-20805980C32B}" type="pres">
      <dgm:prSet presAssocID="{3CD1C706-D83B-4208-B4A5-A765A608BC37}" presName="matrix" presStyleCnt="0"/>
      <dgm:spPr/>
    </dgm:pt>
    <dgm:pt modelId="{00DEC088-90CA-48DB-BE53-329902490D69}" type="pres">
      <dgm:prSet presAssocID="{3CD1C706-D83B-4208-B4A5-A765A608BC37}" presName="tile1" presStyleLbl="node1" presStyleIdx="0" presStyleCnt="4" custLinFactNeighborX="2"/>
      <dgm:spPr/>
    </dgm:pt>
    <dgm:pt modelId="{F3E9B7EA-7549-43C1-BC7E-B95EFBEACA6D}" type="pres">
      <dgm:prSet presAssocID="{3CD1C706-D83B-4208-B4A5-A765A608BC37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58193DED-8F71-480A-8F4A-B0CF839D853B}" type="pres">
      <dgm:prSet presAssocID="{3CD1C706-D83B-4208-B4A5-A765A608BC37}" presName="tile2" presStyleLbl="node1" presStyleIdx="1" presStyleCnt="4"/>
      <dgm:spPr/>
    </dgm:pt>
    <dgm:pt modelId="{DA057C50-49EC-43A3-A2F4-282B836006BC}" type="pres">
      <dgm:prSet presAssocID="{3CD1C706-D83B-4208-B4A5-A765A608BC37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1E55F81A-DF49-4992-8D57-376880DB7CB2}" type="pres">
      <dgm:prSet presAssocID="{3CD1C706-D83B-4208-B4A5-A765A608BC37}" presName="tile3" presStyleLbl="node1" presStyleIdx="2" presStyleCnt="4" custLinFactNeighborY="1343"/>
      <dgm:spPr/>
    </dgm:pt>
    <dgm:pt modelId="{15C6AB19-3F9F-4AE3-97C2-856689766ADD}" type="pres">
      <dgm:prSet presAssocID="{3CD1C706-D83B-4208-B4A5-A765A608BC37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506DF1F9-944E-4633-9628-B2C9244916EA}" type="pres">
      <dgm:prSet presAssocID="{3CD1C706-D83B-4208-B4A5-A765A608BC37}" presName="tile4" presStyleLbl="node1" presStyleIdx="3" presStyleCnt="4" custLinFactNeighborX="0" custLinFactNeighborY="299"/>
      <dgm:spPr/>
    </dgm:pt>
    <dgm:pt modelId="{ED0B18B3-63F7-4D71-A7D0-C17D8A59B69F}" type="pres">
      <dgm:prSet presAssocID="{3CD1C706-D83B-4208-B4A5-A765A608BC37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</dgm:pt>
    <dgm:pt modelId="{48AC65CB-11DD-4B31-ADE0-4C40E3F42D45}" type="pres">
      <dgm:prSet presAssocID="{3CD1C706-D83B-4208-B4A5-A765A608BC37}" presName="centerTile" presStyleLbl="fgShp" presStyleIdx="0" presStyleCnt="1" custScaleX="72330" custScaleY="26567">
        <dgm:presLayoutVars>
          <dgm:chMax val="0"/>
          <dgm:chPref val="0"/>
        </dgm:presLayoutVars>
      </dgm:prSet>
      <dgm:spPr/>
    </dgm:pt>
  </dgm:ptLst>
  <dgm:cxnLst>
    <dgm:cxn modelId="{D006FB0B-0A2E-438D-9CE6-3F416FA99C60}" type="presOf" srcId="{7CA0C49B-CEC6-4E2D-A423-DA7716103073}" destId="{48AC65CB-11DD-4B31-ADE0-4C40E3F42D45}" srcOrd="0" destOrd="0" presId="urn:microsoft.com/office/officeart/2005/8/layout/matrix1"/>
    <dgm:cxn modelId="{9B204527-21D7-40FC-B0BD-52A9850A831C}" type="presOf" srcId="{3CD1C706-D83B-4208-B4A5-A765A608BC37}" destId="{B05F5A07-DABC-41EF-BD8F-1F99F80A44D2}" srcOrd="0" destOrd="0" presId="urn:microsoft.com/office/officeart/2005/8/layout/matrix1"/>
    <dgm:cxn modelId="{9B68D5B9-47E2-49D0-9439-CCE051E45E09}" srcId="{3CD1C706-D83B-4208-B4A5-A765A608BC37}" destId="{7CA0C49B-CEC6-4E2D-A423-DA7716103073}" srcOrd="0" destOrd="0" parTransId="{583BCBCD-AAA6-4B81-AB22-7823F4C794AD}" sibTransId="{17B1D6C4-FA1B-46B9-8A41-753CB1FFB94F}"/>
    <dgm:cxn modelId="{B8770202-947F-4A81-8C2C-AA98F5EC2ED1}" type="presParOf" srcId="{B05F5A07-DABC-41EF-BD8F-1F99F80A44D2}" destId="{30E4CF3F-CC8A-4E26-8E00-20805980C32B}" srcOrd="0" destOrd="0" presId="urn:microsoft.com/office/officeart/2005/8/layout/matrix1"/>
    <dgm:cxn modelId="{CEAD1E0D-487F-4BF5-9A8D-7FFF6E05A62D}" type="presParOf" srcId="{30E4CF3F-CC8A-4E26-8E00-20805980C32B}" destId="{00DEC088-90CA-48DB-BE53-329902490D69}" srcOrd="0" destOrd="0" presId="urn:microsoft.com/office/officeart/2005/8/layout/matrix1"/>
    <dgm:cxn modelId="{B81152F6-CD94-463E-978A-EC872D2A23F5}" type="presParOf" srcId="{30E4CF3F-CC8A-4E26-8E00-20805980C32B}" destId="{F3E9B7EA-7549-43C1-BC7E-B95EFBEACA6D}" srcOrd="1" destOrd="0" presId="urn:microsoft.com/office/officeart/2005/8/layout/matrix1"/>
    <dgm:cxn modelId="{9536D7ED-179B-474C-AB69-9EF511F44AB7}" type="presParOf" srcId="{30E4CF3F-CC8A-4E26-8E00-20805980C32B}" destId="{58193DED-8F71-480A-8F4A-B0CF839D853B}" srcOrd="2" destOrd="0" presId="urn:microsoft.com/office/officeart/2005/8/layout/matrix1"/>
    <dgm:cxn modelId="{0B8D6730-E7E0-4D26-8EDB-DF2600C645F0}" type="presParOf" srcId="{30E4CF3F-CC8A-4E26-8E00-20805980C32B}" destId="{DA057C50-49EC-43A3-A2F4-282B836006BC}" srcOrd="3" destOrd="0" presId="urn:microsoft.com/office/officeart/2005/8/layout/matrix1"/>
    <dgm:cxn modelId="{E4BB4178-D62C-401E-B63C-8B3EF8C9FF80}" type="presParOf" srcId="{30E4CF3F-CC8A-4E26-8E00-20805980C32B}" destId="{1E55F81A-DF49-4992-8D57-376880DB7CB2}" srcOrd="4" destOrd="0" presId="urn:microsoft.com/office/officeart/2005/8/layout/matrix1"/>
    <dgm:cxn modelId="{0C8CF3AE-54A7-4B58-AE9A-09A2AD5E37D1}" type="presParOf" srcId="{30E4CF3F-CC8A-4E26-8E00-20805980C32B}" destId="{15C6AB19-3F9F-4AE3-97C2-856689766ADD}" srcOrd="5" destOrd="0" presId="urn:microsoft.com/office/officeart/2005/8/layout/matrix1"/>
    <dgm:cxn modelId="{445517B4-04F3-45E5-A666-9AEC5558E748}" type="presParOf" srcId="{30E4CF3F-CC8A-4E26-8E00-20805980C32B}" destId="{506DF1F9-944E-4633-9628-B2C9244916EA}" srcOrd="6" destOrd="0" presId="urn:microsoft.com/office/officeart/2005/8/layout/matrix1"/>
    <dgm:cxn modelId="{06524C8B-AE77-4257-8DCC-69125157840C}" type="presParOf" srcId="{30E4CF3F-CC8A-4E26-8E00-20805980C32B}" destId="{ED0B18B3-63F7-4D71-A7D0-C17D8A59B69F}" srcOrd="7" destOrd="0" presId="urn:microsoft.com/office/officeart/2005/8/layout/matrix1"/>
    <dgm:cxn modelId="{A5C5EBAE-CF40-4E61-9D1C-8C1B00FCCB6B}" type="presParOf" srcId="{B05F5A07-DABC-41EF-BD8F-1F99F80A44D2}" destId="{48AC65CB-11DD-4B31-ADE0-4C40E3F42D45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CD1C706-D83B-4208-B4A5-A765A608BC37}" type="doc">
      <dgm:prSet loTypeId="urn:microsoft.com/office/officeart/2005/8/layout/matrix1" loCatId="matrix" qsTypeId="urn:microsoft.com/office/officeart/2005/8/quickstyle/simple2" qsCatId="simple" csTypeId="urn:microsoft.com/office/officeart/2005/8/colors/accent0_1" csCatId="mainScheme" phldr="1"/>
      <dgm:spPr/>
      <dgm:t>
        <a:bodyPr/>
        <a:lstStyle/>
        <a:p>
          <a:endParaRPr lang="es-CO"/>
        </a:p>
      </dgm:t>
    </dgm:pt>
    <dgm:pt modelId="{7CA0C49B-CEC6-4E2D-A423-DA7716103073}">
      <dgm:prSet phldrT="[Texto]"/>
      <dgm:spPr/>
      <dgm:t>
        <a:bodyPr/>
        <a:lstStyle/>
        <a:p>
          <a:r>
            <a:rPr lang="es-ES" dirty="0"/>
            <a:t>Tamaño: Grande</a:t>
          </a:r>
          <a:endParaRPr lang="es-CO" dirty="0"/>
        </a:p>
      </dgm:t>
    </dgm:pt>
    <dgm:pt modelId="{583BCBCD-AAA6-4B81-AB22-7823F4C794AD}" type="parTrans" cxnId="{9B68D5B9-47E2-49D0-9439-CCE051E45E09}">
      <dgm:prSet/>
      <dgm:spPr/>
      <dgm:t>
        <a:bodyPr/>
        <a:lstStyle/>
        <a:p>
          <a:endParaRPr lang="es-CO"/>
        </a:p>
      </dgm:t>
    </dgm:pt>
    <dgm:pt modelId="{17B1D6C4-FA1B-46B9-8A41-753CB1FFB94F}" type="sibTrans" cxnId="{9B68D5B9-47E2-49D0-9439-CCE051E45E09}">
      <dgm:prSet/>
      <dgm:spPr/>
      <dgm:t>
        <a:bodyPr/>
        <a:lstStyle/>
        <a:p>
          <a:endParaRPr lang="es-CO"/>
        </a:p>
      </dgm:t>
    </dgm:pt>
    <dgm:pt modelId="{B05F5A07-DABC-41EF-BD8F-1F99F80A44D2}" type="pres">
      <dgm:prSet presAssocID="{3CD1C706-D83B-4208-B4A5-A765A608BC37}" presName="diagram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30E4CF3F-CC8A-4E26-8E00-20805980C32B}" type="pres">
      <dgm:prSet presAssocID="{3CD1C706-D83B-4208-B4A5-A765A608BC37}" presName="matrix" presStyleCnt="0"/>
      <dgm:spPr/>
    </dgm:pt>
    <dgm:pt modelId="{00DEC088-90CA-48DB-BE53-329902490D69}" type="pres">
      <dgm:prSet presAssocID="{3CD1C706-D83B-4208-B4A5-A765A608BC37}" presName="tile1" presStyleLbl="node1" presStyleIdx="0" presStyleCnt="4"/>
      <dgm:spPr/>
    </dgm:pt>
    <dgm:pt modelId="{F3E9B7EA-7549-43C1-BC7E-B95EFBEACA6D}" type="pres">
      <dgm:prSet presAssocID="{3CD1C706-D83B-4208-B4A5-A765A608BC37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58193DED-8F71-480A-8F4A-B0CF839D853B}" type="pres">
      <dgm:prSet presAssocID="{3CD1C706-D83B-4208-B4A5-A765A608BC37}" presName="tile2" presStyleLbl="node1" presStyleIdx="1" presStyleCnt="4"/>
      <dgm:spPr/>
    </dgm:pt>
    <dgm:pt modelId="{DA057C50-49EC-43A3-A2F4-282B836006BC}" type="pres">
      <dgm:prSet presAssocID="{3CD1C706-D83B-4208-B4A5-A765A608BC37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1E55F81A-DF49-4992-8D57-376880DB7CB2}" type="pres">
      <dgm:prSet presAssocID="{3CD1C706-D83B-4208-B4A5-A765A608BC37}" presName="tile3" presStyleLbl="node1" presStyleIdx="2" presStyleCnt="4" custLinFactNeighborY="1343"/>
      <dgm:spPr/>
    </dgm:pt>
    <dgm:pt modelId="{15C6AB19-3F9F-4AE3-97C2-856689766ADD}" type="pres">
      <dgm:prSet presAssocID="{3CD1C706-D83B-4208-B4A5-A765A608BC37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506DF1F9-944E-4633-9628-B2C9244916EA}" type="pres">
      <dgm:prSet presAssocID="{3CD1C706-D83B-4208-B4A5-A765A608BC37}" presName="tile4" presStyleLbl="node1" presStyleIdx="3" presStyleCnt="4" custLinFactNeighborX="0" custLinFactNeighborY="299"/>
      <dgm:spPr/>
    </dgm:pt>
    <dgm:pt modelId="{ED0B18B3-63F7-4D71-A7D0-C17D8A59B69F}" type="pres">
      <dgm:prSet presAssocID="{3CD1C706-D83B-4208-B4A5-A765A608BC37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</dgm:pt>
    <dgm:pt modelId="{48AC65CB-11DD-4B31-ADE0-4C40E3F42D45}" type="pres">
      <dgm:prSet presAssocID="{3CD1C706-D83B-4208-B4A5-A765A608BC37}" presName="centerTile" presStyleLbl="fgShp" presStyleIdx="0" presStyleCnt="1" custScaleX="72330" custScaleY="26567">
        <dgm:presLayoutVars>
          <dgm:chMax val="0"/>
          <dgm:chPref val="0"/>
        </dgm:presLayoutVars>
      </dgm:prSet>
      <dgm:spPr/>
    </dgm:pt>
  </dgm:ptLst>
  <dgm:cxnLst>
    <dgm:cxn modelId="{D006FB0B-0A2E-438D-9CE6-3F416FA99C60}" type="presOf" srcId="{7CA0C49B-CEC6-4E2D-A423-DA7716103073}" destId="{48AC65CB-11DD-4B31-ADE0-4C40E3F42D45}" srcOrd="0" destOrd="0" presId="urn:microsoft.com/office/officeart/2005/8/layout/matrix1"/>
    <dgm:cxn modelId="{9B204527-21D7-40FC-B0BD-52A9850A831C}" type="presOf" srcId="{3CD1C706-D83B-4208-B4A5-A765A608BC37}" destId="{B05F5A07-DABC-41EF-BD8F-1F99F80A44D2}" srcOrd="0" destOrd="0" presId="urn:microsoft.com/office/officeart/2005/8/layout/matrix1"/>
    <dgm:cxn modelId="{9B68D5B9-47E2-49D0-9439-CCE051E45E09}" srcId="{3CD1C706-D83B-4208-B4A5-A765A608BC37}" destId="{7CA0C49B-CEC6-4E2D-A423-DA7716103073}" srcOrd="0" destOrd="0" parTransId="{583BCBCD-AAA6-4B81-AB22-7823F4C794AD}" sibTransId="{17B1D6C4-FA1B-46B9-8A41-753CB1FFB94F}"/>
    <dgm:cxn modelId="{B8770202-947F-4A81-8C2C-AA98F5EC2ED1}" type="presParOf" srcId="{B05F5A07-DABC-41EF-BD8F-1F99F80A44D2}" destId="{30E4CF3F-CC8A-4E26-8E00-20805980C32B}" srcOrd="0" destOrd="0" presId="urn:microsoft.com/office/officeart/2005/8/layout/matrix1"/>
    <dgm:cxn modelId="{CEAD1E0D-487F-4BF5-9A8D-7FFF6E05A62D}" type="presParOf" srcId="{30E4CF3F-CC8A-4E26-8E00-20805980C32B}" destId="{00DEC088-90CA-48DB-BE53-329902490D69}" srcOrd="0" destOrd="0" presId="urn:microsoft.com/office/officeart/2005/8/layout/matrix1"/>
    <dgm:cxn modelId="{B81152F6-CD94-463E-978A-EC872D2A23F5}" type="presParOf" srcId="{30E4CF3F-CC8A-4E26-8E00-20805980C32B}" destId="{F3E9B7EA-7549-43C1-BC7E-B95EFBEACA6D}" srcOrd="1" destOrd="0" presId="urn:microsoft.com/office/officeart/2005/8/layout/matrix1"/>
    <dgm:cxn modelId="{9536D7ED-179B-474C-AB69-9EF511F44AB7}" type="presParOf" srcId="{30E4CF3F-CC8A-4E26-8E00-20805980C32B}" destId="{58193DED-8F71-480A-8F4A-B0CF839D853B}" srcOrd="2" destOrd="0" presId="urn:microsoft.com/office/officeart/2005/8/layout/matrix1"/>
    <dgm:cxn modelId="{0B8D6730-E7E0-4D26-8EDB-DF2600C645F0}" type="presParOf" srcId="{30E4CF3F-CC8A-4E26-8E00-20805980C32B}" destId="{DA057C50-49EC-43A3-A2F4-282B836006BC}" srcOrd="3" destOrd="0" presId="urn:microsoft.com/office/officeart/2005/8/layout/matrix1"/>
    <dgm:cxn modelId="{E4BB4178-D62C-401E-B63C-8B3EF8C9FF80}" type="presParOf" srcId="{30E4CF3F-CC8A-4E26-8E00-20805980C32B}" destId="{1E55F81A-DF49-4992-8D57-376880DB7CB2}" srcOrd="4" destOrd="0" presId="urn:microsoft.com/office/officeart/2005/8/layout/matrix1"/>
    <dgm:cxn modelId="{0C8CF3AE-54A7-4B58-AE9A-09A2AD5E37D1}" type="presParOf" srcId="{30E4CF3F-CC8A-4E26-8E00-20805980C32B}" destId="{15C6AB19-3F9F-4AE3-97C2-856689766ADD}" srcOrd="5" destOrd="0" presId="urn:microsoft.com/office/officeart/2005/8/layout/matrix1"/>
    <dgm:cxn modelId="{445517B4-04F3-45E5-A666-9AEC5558E748}" type="presParOf" srcId="{30E4CF3F-CC8A-4E26-8E00-20805980C32B}" destId="{506DF1F9-944E-4633-9628-B2C9244916EA}" srcOrd="6" destOrd="0" presId="urn:microsoft.com/office/officeart/2005/8/layout/matrix1"/>
    <dgm:cxn modelId="{06524C8B-AE77-4257-8DCC-69125157840C}" type="presParOf" srcId="{30E4CF3F-CC8A-4E26-8E00-20805980C32B}" destId="{ED0B18B3-63F7-4D71-A7D0-C17D8A59B69F}" srcOrd="7" destOrd="0" presId="urn:microsoft.com/office/officeart/2005/8/layout/matrix1"/>
    <dgm:cxn modelId="{A5C5EBAE-CF40-4E61-9D1C-8C1B00FCCB6B}" type="presParOf" srcId="{B05F5A07-DABC-41EF-BD8F-1F99F80A44D2}" destId="{48AC65CB-11DD-4B31-ADE0-4C40E3F42D45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CD1C706-D83B-4208-B4A5-A765A608BC37}" type="doc">
      <dgm:prSet loTypeId="urn:microsoft.com/office/officeart/2005/8/layout/matrix1" loCatId="matrix" qsTypeId="urn:microsoft.com/office/officeart/2005/8/quickstyle/simple2" qsCatId="simple" csTypeId="urn:microsoft.com/office/officeart/2005/8/colors/accent0_1" csCatId="mainScheme" phldr="1"/>
      <dgm:spPr/>
      <dgm:t>
        <a:bodyPr/>
        <a:lstStyle/>
        <a:p>
          <a:endParaRPr lang="es-CO"/>
        </a:p>
      </dgm:t>
    </dgm:pt>
    <dgm:pt modelId="{7CA0C49B-CEC6-4E2D-A423-DA7716103073}">
      <dgm:prSet phldrT="[Texto]"/>
      <dgm:spPr/>
      <dgm:t>
        <a:bodyPr/>
        <a:lstStyle/>
        <a:p>
          <a:r>
            <a:rPr lang="es-ES" dirty="0"/>
            <a:t>Tamaño: Pequeño</a:t>
          </a:r>
          <a:endParaRPr lang="es-CO" dirty="0"/>
        </a:p>
      </dgm:t>
    </dgm:pt>
    <dgm:pt modelId="{583BCBCD-AAA6-4B81-AB22-7823F4C794AD}" type="parTrans" cxnId="{9B68D5B9-47E2-49D0-9439-CCE051E45E09}">
      <dgm:prSet/>
      <dgm:spPr/>
      <dgm:t>
        <a:bodyPr/>
        <a:lstStyle/>
        <a:p>
          <a:endParaRPr lang="es-CO"/>
        </a:p>
      </dgm:t>
    </dgm:pt>
    <dgm:pt modelId="{17B1D6C4-FA1B-46B9-8A41-753CB1FFB94F}" type="sibTrans" cxnId="{9B68D5B9-47E2-49D0-9439-CCE051E45E09}">
      <dgm:prSet/>
      <dgm:spPr/>
      <dgm:t>
        <a:bodyPr/>
        <a:lstStyle/>
        <a:p>
          <a:endParaRPr lang="es-CO"/>
        </a:p>
      </dgm:t>
    </dgm:pt>
    <dgm:pt modelId="{B05F5A07-DABC-41EF-BD8F-1F99F80A44D2}" type="pres">
      <dgm:prSet presAssocID="{3CD1C706-D83B-4208-B4A5-A765A608BC37}" presName="diagram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30E4CF3F-CC8A-4E26-8E00-20805980C32B}" type="pres">
      <dgm:prSet presAssocID="{3CD1C706-D83B-4208-B4A5-A765A608BC37}" presName="matrix" presStyleCnt="0"/>
      <dgm:spPr/>
    </dgm:pt>
    <dgm:pt modelId="{00DEC088-90CA-48DB-BE53-329902490D69}" type="pres">
      <dgm:prSet presAssocID="{3CD1C706-D83B-4208-B4A5-A765A608BC37}" presName="tile1" presStyleLbl="node1" presStyleIdx="0" presStyleCnt="4" custLinFactNeighborX="-195" custLinFactNeighborY="0"/>
      <dgm:spPr/>
    </dgm:pt>
    <dgm:pt modelId="{F3E9B7EA-7549-43C1-BC7E-B95EFBEACA6D}" type="pres">
      <dgm:prSet presAssocID="{3CD1C706-D83B-4208-B4A5-A765A608BC37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58193DED-8F71-480A-8F4A-B0CF839D853B}" type="pres">
      <dgm:prSet presAssocID="{3CD1C706-D83B-4208-B4A5-A765A608BC37}" presName="tile2" presStyleLbl="node1" presStyleIdx="1" presStyleCnt="4"/>
      <dgm:spPr/>
    </dgm:pt>
    <dgm:pt modelId="{DA057C50-49EC-43A3-A2F4-282B836006BC}" type="pres">
      <dgm:prSet presAssocID="{3CD1C706-D83B-4208-B4A5-A765A608BC37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1E55F81A-DF49-4992-8D57-376880DB7CB2}" type="pres">
      <dgm:prSet presAssocID="{3CD1C706-D83B-4208-B4A5-A765A608BC37}" presName="tile3" presStyleLbl="node1" presStyleIdx="2" presStyleCnt="4" custLinFactNeighborY="1343"/>
      <dgm:spPr/>
    </dgm:pt>
    <dgm:pt modelId="{15C6AB19-3F9F-4AE3-97C2-856689766ADD}" type="pres">
      <dgm:prSet presAssocID="{3CD1C706-D83B-4208-B4A5-A765A608BC37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506DF1F9-944E-4633-9628-B2C9244916EA}" type="pres">
      <dgm:prSet presAssocID="{3CD1C706-D83B-4208-B4A5-A765A608BC37}" presName="tile4" presStyleLbl="node1" presStyleIdx="3" presStyleCnt="4" custLinFactNeighborX="0" custLinFactNeighborY="299"/>
      <dgm:spPr/>
    </dgm:pt>
    <dgm:pt modelId="{ED0B18B3-63F7-4D71-A7D0-C17D8A59B69F}" type="pres">
      <dgm:prSet presAssocID="{3CD1C706-D83B-4208-B4A5-A765A608BC37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</dgm:pt>
    <dgm:pt modelId="{48AC65CB-11DD-4B31-ADE0-4C40E3F42D45}" type="pres">
      <dgm:prSet presAssocID="{3CD1C706-D83B-4208-B4A5-A765A608BC37}" presName="centerTile" presStyleLbl="fgShp" presStyleIdx="0" presStyleCnt="1" custScaleX="72330" custScaleY="26567">
        <dgm:presLayoutVars>
          <dgm:chMax val="0"/>
          <dgm:chPref val="0"/>
        </dgm:presLayoutVars>
      </dgm:prSet>
      <dgm:spPr/>
    </dgm:pt>
  </dgm:ptLst>
  <dgm:cxnLst>
    <dgm:cxn modelId="{D006FB0B-0A2E-438D-9CE6-3F416FA99C60}" type="presOf" srcId="{7CA0C49B-CEC6-4E2D-A423-DA7716103073}" destId="{48AC65CB-11DD-4B31-ADE0-4C40E3F42D45}" srcOrd="0" destOrd="0" presId="urn:microsoft.com/office/officeart/2005/8/layout/matrix1"/>
    <dgm:cxn modelId="{9B204527-21D7-40FC-B0BD-52A9850A831C}" type="presOf" srcId="{3CD1C706-D83B-4208-B4A5-A765A608BC37}" destId="{B05F5A07-DABC-41EF-BD8F-1F99F80A44D2}" srcOrd="0" destOrd="0" presId="urn:microsoft.com/office/officeart/2005/8/layout/matrix1"/>
    <dgm:cxn modelId="{9B68D5B9-47E2-49D0-9439-CCE051E45E09}" srcId="{3CD1C706-D83B-4208-B4A5-A765A608BC37}" destId="{7CA0C49B-CEC6-4E2D-A423-DA7716103073}" srcOrd="0" destOrd="0" parTransId="{583BCBCD-AAA6-4B81-AB22-7823F4C794AD}" sibTransId="{17B1D6C4-FA1B-46B9-8A41-753CB1FFB94F}"/>
    <dgm:cxn modelId="{B8770202-947F-4A81-8C2C-AA98F5EC2ED1}" type="presParOf" srcId="{B05F5A07-DABC-41EF-BD8F-1F99F80A44D2}" destId="{30E4CF3F-CC8A-4E26-8E00-20805980C32B}" srcOrd="0" destOrd="0" presId="urn:microsoft.com/office/officeart/2005/8/layout/matrix1"/>
    <dgm:cxn modelId="{CEAD1E0D-487F-4BF5-9A8D-7FFF6E05A62D}" type="presParOf" srcId="{30E4CF3F-CC8A-4E26-8E00-20805980C32B}" destId="{00DEC088-90CA-48DB-BE53-329902490D69}" srcOrd="0" destOrd="0" presId="urn:microsoft.com/office/officeart/2005/8/layout/matrix1"/>
    <dgm:cxn modelId="{B81152F6-CD94-463E-978A-EC872D2A23F5}" type="presParOf" srcId="{30E4CF3F-CC8A-4E26-8E00-20805980C32B}" destId="{F3E9B7EA-7549-43C1-BC7E-B95EFBEACA6D}" srcOrd="1" destOrd="0" presId="urn:microsoft.com/office/officeart/2005/8/layout/matrix1"/>
    <dgm:cxn modelId="{9536D7ED-179B-474C-AB69-9EF511F44AB7}" type="presParOf" srcId="{30E4CF3F-CC8A-4E26-8E00-20805980C32B}" destId="{58193DED-8F71-480A-8F4A-B0CF839D853B}" srcOrd="2" destOrd="0" presId="urn:microsoft.com/office/officeart/2005/8/layout/matrix1"/>
    <dgm:cxn modelId="{0B8D6730-E7E0-4D26-8EDB-DF2600C645F0}" type="presParOf" srcId="{30E4CF3F-CC8A-4E26-8E00-20805980C32B}" destId="{DA057C50-49EC-43A3-A2F4-282B836006BC}" srcOrd="3" destOrd="0" presId="urn:microsoft.com/office/officeart/2005/8/layout/matrix1"/>
    <dgm:cxn modelId="{E4BB4178-D62C-401E-B63C-8B3EF8C9FF80}" type="presParOf" srcId="{30E4CF3F-CC8A-4E26-8E00-20805980C32B}" destId="{1E55F81A-DF49-4992-8D57-376880DB7CB2}" srcOrd="4" destOrd="0" presId="urn:microsoft.com/office/officeart/2005/8/layout/matrix1"/>
    <dgm:cxn modelId="{0C8CF3AE-54A7-4B58-AE9A-09A2AD5E37D1}" type="presParOf" srcId="{30E4CF3F-CC8A-4E26-8E00-20805980C32B}" destId="{15C6AB19-3F9F-4AE3-97C2-856689766ADD}" srcOrd="5" destOrd="0" presId="urn:microsoft.com/office/officeart/2005/8/layout/matrix1"/>
    <dgm:cxn modelId="{445517B4-04F3-45E5-A666-9AEC5558E748}" type="presParOf" srcId="{30E4CF3F-CC8A-4E26-8E00-20805980C32B}" destId="{506DF1F9-944E-4633-9628-B2C9244916EA}" srcOrd="6" destOrd="0" presId="urn:microsoft.com/office/officeart/2005/8/layout/matrix1"/>
    <dgm:cxn modelId="{06524C8B-AE77-4257-8DCC-69125157840C}" type="presParOf" srcId="{30E4CF3F-CC8A-4E26-8E00-20805980C32B}" destId="{ED0B18B3-63F7-4D71-A7D0-C17D8A59B69F}" srcOrd="7" destOrd="0" presId="urn:microsoft.com/office/officeart/2005/8/layout/matrix1"/>
    <dgm:cxn modelId="{A5C5EBAE-CF40-4E61-9D1C-8C1B00FCCB6B}" type="presParOf" srcId="{B05F5A07-DABC-41EF-BD8F-1F99F80A44D2}" destId="{48AC65CB-11DD-4B31-ADE0-4C40E3F42D45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3CD1C706-D83B-4208-B4A5-A765A608BC37}" type="doc">
      <dgm:prSet loTypeId="urn:microsoft.com/office/officeart/2005/8/layout/matrix1" loCatId="matrix" qsTypeId="urn:microsoft.com/office/officeart/2005/8/quickstyle/simple2" qsCatId="simple" csTypeId="urn:microsoft.com/office/officeart/2005/8/colors/accent0_1" csCatId="mainScheme" phldr="1"/>
      <dgm:spPr/>
      <dgm:t>
        <a:bodyPr/>
        <a:lstStyle/>
        <a:p>
          <a:endParaRPr lang="es-CO"/>
        </a:p>
      </dgm:t>
    </dgm:pt>
    <dgm:pt modelId="{7CA0C49B-CEC6-4E2D-A423-DA7716103073}">
      <dgm:prSet phldrT="[Texto]"/>
      <dgm:spPr/>
      <dgm:t>
        <a:bodyPr/>
        <a:lstStyle/>
        <a:p>
          <a:r>
            <a:rPr lang="es-ES" dirty="0"/>
            <a:t>Tamaño: Mediano</a:t>
          </a:r>
          <a:endParaRPr lang="es-CO" dirty="0"/>
        </a:p>
      </dgm:t>
    </dgm:pt>
    <dgm:pt modelId="{583BCBCD-AAA6-4B81-AB22-7823F4C794AD}" type="parTrans" cxnId="{9B68D5B9-47E2-49D0-9439-CCE051E45E09}">
      <dgm:prSet/>
      <dgm:spPr/>
      <dgm:t>
        <a:bodyPr/>
        <a:lstStyle/>
        <a:p>
          <a:endParaRPr lang="es-CO"/>
        </a:p>
      </dgm:t>
    </dgm:pt>
    <dgm:pt modelId="{17B1D6C4-FA1B-46B9-8A41-753CB1FFB94F}" type="sibTrans" cxnId="{9B68D5B9-47E2-49D0-9439-CCE051E45E09}">
      <dgm:prSet/>
      <dgm:spPr/>
      <dgm:t>
        <a:bodyPr/>
        <a:lstStyle/>
        <a:p>
          <a:endParaRPr lang="es-CO"/>
        </a:p>
      </dgm:t>
    </dgm:pt>
    <dgm:pt modelId="{B05F5A07-DABC-41EF-BD8F-1F99F80A44D2}" type="pres">
      <dgm:prSet presAssocID="{3CD1C706-D83B-4208-B4A5-A765A608BC37}" presName="diagram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30E4CF3F-CC8A-4E26-8E00-20805980C32B}" type="pres">
      <dgm:prSet presAssocID="{3CD1C706-D83B-4208-B4A5-A765A608BC37}" presName="matrix" presStyleCnt="0"/>
      <dgm:spPr/>
    </dgm:pt>
    <dgm:pt modelId="{00DEC088-90CA-48DB-BE53-329902490D69}" type="pres">
      <dgm:prSet presAssocID="{3CD1C706-D83B-4208-B4A5-A765A608BC37}" presName="tile1" presStyleLbl="node1" presStyleIdx="0" presStyleCnt="4" custLinFactNeighborX="-195" custLinFactNeighborY="0"/>
      <dgm:spPr/>
    </dgm:pt>
    <dgm:pt modelId="{F3E9B7EA-7549-43C1-BC7E-B95EFBEACA6D}" type="pres">
      <dgm:prSet presAssocID="{3CD1C706-D83B-4208-B4A5-A765A608BC37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58193DED-8F71-480A-8F4A-B0CF839D853B}" type="pres">
      <dgm:prSet presAssocID="{3CD1C706-D83B-4208-B4A5-A765A608BC37}" presName="tile2" presStyleLbl="node1" presStyleIdx="1" presStyleCnt="4"/>
      <dgm:spPr/>
    </dgm:pt>
    <dgm:pt modelId="{DA057C50-49EC-43A3-A2F4-282B836006BC}" type="pres">
      <dgm:prSet presAssocID="{3CD1C706-D83B-4208-B4A5-A765A608BC37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1E55F81A-DF49-4992-8D57-376880DB7CB2}" type="pres">
      <dgm:prSet presAssocID="{3CD1C706-D83B-4208-B4A5-A765A608BC37}" presName="tile3" presStyleLbl="node1" presStyleIdx="2" presStyleCnt="4" custLinFactNeighborY="1343"/>
      <dgm:spPr/>
    </dgm:pt>
    <dgm:pt modelId="{15C6AB19-3F9F-4AE3-97C2-856689766ADD}" type="pres">
      <dgm:prSet presAssocID="{3CD1C706-D83B-4208-B4A5-A765A608BC37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506DF1F9-944E-4633-9628-B2C9244916EA}" type="pres">
      <dgm:prSet presAssocID="{3CD1C706-D83B-4208-B4A5-A765A608BC37}" presName="tile4" presStyleLbl="node1" presStyleIdx="3" presStyleCnt="4" custLinFactNeighborX="0" custLinFactNeighborY="299"/>
      <dgm:spPr/>
    </dgm:pt>
    <dgm:pt modelId="{ED0B18B3-63F7-4D71-A7D0-C17D8A59B69F}" type="pres">
      <dgm:prSet presAssocID="{3CD1C706-D83B-4208-B4A5-A765A608BC37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</dgm:pt>
    <dgm:pt modelId="{48AC65CB-11DD-4B31-ADE0-4C40E3F42D45}" type="pres">
      <dgm:prSet presAssocID="{3CD1C706-D83B-4208-B4A5-A765A608BC37}" presName="centerTile" presStyleLbl="fgShp" presStyleIdx="0" presStyleCnt="1" custScaleX="72330" custScaleY="26567">
        <dgm:presLayoutVars>
          <dgm:chMax val="0"/>
          <dgm:chPref val="0"/>
        </dgm:presLayoutVars>
      </dgm:prSet>
      <dgm:spPr/>
    </dgm:pt>
  </dgm:ptLst>
  <dgm:cxnLst>
    <dgm:cxn modelId="{D006FB0B-0A2E-438D-9CE6-3F416FA99C60}" type="presOf" srcId="{7CA0C49B-CEC6-4E2D-A423-DA7716103073}" destId="{48AC65CB-11DD-4B31-ADE0-4C40E3F42D45}" srcOrd="0" destOrd="0" presId="urn:microsoft.com/office/officeart/2005/8/layout/matrix1"/>
    <dgm:cxn modelId="{9B204527-21D7-40FC-B0BD-52A9850A831C}" type="presOf" srcId="{3CD1C706-D83B-4208-B4A5-A765A608BC37}" destId="{B05F5A07-DABC-41EF-BD8F-1F99F80A44D2}" srcOrd="0" destOrd="0" presId="urn:microsoft.com/office/officeart/2005/8/layout/matrix1"/>
    <dgm:cxn modelId="{9B68D5B9-47E2-49D0-9439-CCE051E45E09}" srcId="{3CD1C706-D83B-4208-B4A5-A765A608BC37}" destId="{7CA0C49B-CEC6-4E2D-A423-DA7716103073}" srcOrd="0" destOrd="0" parTransId="{583BCBCD-AAA6-4B81-AB22-7823F4C794AD}" sibTransId="{17B1D6C4-FA1B-46B9-8A41-753CB1FFB94F}"/>
    <dgm:cxn modelId="{B8770202-947F-4A81-8C2C-AA98F5EC2ED1}" type="presParOf" srcId="{B05F5A07-DABC-41EF-BD8F-1F99F80A44D2}" destId="{30E4CF3F-CC8A-4E26-8E00-20805980C32B}" srcOrd="0" destOrd="0" presId="urn:microsoft.com/office/officeart/2005/8/layout/matrix1"/>
    <dgm:cxn modelId="{CEAD1E0D-487F-4BF5-9A8D-7FFF6E05A62D}" type="presParOf" srcId="{30E4CF3F-CC8A-4E26-8E00-20805980C32B}" destId="{00DEC088-90CA-48DB-BE53-329902490D69}" srcOrd="0" destOrd="0" presId="urn:microsoft.com/office/officeart/2005/8/layout/matrix1"/>
    <dgm:cxn modelId="{B81152F6-CD94-463E-978A-EC872D2A23F5}" type="presParOf" srcId="{30E4CF3F-CC8A-4E26-8E00-20805980C32B}" destId="{F3E9B7EA-7549-43C1-BC7E-B95EFBEACA6D}" srcOrd="1" destOrd="0" presId="urn:microsoft.com/office/officeart/2005/8/layout/matrix1"/>
    <dgm:cxn modelId="{9536D7ED-179B-474C-AB69-9EF511F44AB7}" type="presParOf" srcId="{30E4CF3F-CC8A-4E26-8E00-20805980C32B}" destId="{58193DED-8F71-480A-8F4A-B0CF839D853B}" srcOrd="2" destOrd="0" presId="urn:microsoft.com/office/officeart/2005/8/layout/matrix1"/>
    <dgm:cxn modelId="{0B8D6730-E7E0-4D26-8EDB-DF2600C645F0}" type="presParOf" srcId="{30E4CF3F-CC8A-4E26-8E00-20805980C32B}" destId="{DA057C50-49EC-43A3-A2F4-282B836006BC}" srcOrd="3" destOrd="0" presId="urn:microsoft.com/office/officeart/2005/8/layout/matrix1"/>
    <dgm:cxn modelId="{E4BB4178-D62C-401E-B63C-8B3EF8C9FF80}" type="presParOf" srcId="{30E4CF3F-CC8A-4E26-8E00-20805980C32B}" destId="{1E55F81A-DF49-4992-8D57-376880DB7CB2}" srcOrd="4" destOrd="0" presId="urn:microsoft.com/office/officeart/2005/8/layout/matrix1"/>
    <dgm:cxn modelId="{0C8CF3AE-54A7-4B58-AE9A-09A2AD5E37D1}" type="presParOf" srcId="{30E4CF3F-CC8A-4E26-8E00-20805980C32B}" destId="{15C6AB19-3F9F-4AE3-97C2-856689766ADD}" srcOrd="5" destOrd="0" presId="urn:microsoft.com/office/officeart/2005/8/layout/matrix1"/>
    <dgm:cxn modelId="{445517B4-04F3-45E5-A666-9AEC5558E748}" type="presParOf" srcId="{30E4CF3F-CC8A-4E26-8E00-20805980C32B}" destId="{506DF1F9-944E-4633-9628-B2C9244916EA}" srcOrd="6" destOrd="0" presId="urn:microsoft.com/office/officeart/2005/8/layout/matrix1"/>
    <dgm:cxn modelId="{06524C8B-AE77-4257-8DCC-69125157840C}" type="presParOf" srcId="{30E4CF3F-CC8A-4E26-8E00-20805980C32B}" destId="{ED0B18B3-63F7-4D71-A7D0-C17D8A59B69F}" srcOrd="7" destOrd="0" presId="urn:microsoft.com/office/officeart/2005/8/layout/matrix1"/>
    <dgm:cxn modelId="{A5C5EBAE-CF40-4E61-9D1C-8C1B00FCCB6B}" type="presParOf" srcId="{B05F5A07-DABC-41EF-BD8F-1F99F80A44D2}" destId="{48AC65CB-11DD-4B31-ADE0-4C40E3F42D45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3CD1C706-D83B-4208-B4A5-A765A608BC37}" type="doc">
      <dgm:prSet loTypeId="urn:microsoft.com/office/officeart/2005/8/layout/matrix1" loCatId="matrix" qsTypeId="urn:microsoft.com/office/officeart/2005/8/quickstyle/simple2" qsCatId="simple" csTypeId="urn:microsoft.com/office/officeart/2005/8/colors/accent0_1" csCatId="mainScheme" phldr="1"/>
      <dgm:spPr/>
      <dgm:t>
        <a:bodyPr/>
        <a:lstStyle/>
        <a:p>
          <a:endParaRPr lang="es-CO"/>
        </a:p>
      </dgm:t>
    </dgm:pt>
    <dgm:pt modelId="{7CA0C49B-CEC6-4E2D-A423-DA7716103073}">
      <dgm:prSet phldrT="[Texto]"/>
      <dgm:spPr/>
      <dgm:t>
        <a:bodyPr/>
        <a:lstStyle/>
        <a:p>
          <a:r>
            <a:rPr lang="es-ES" dirty="0"/>
            <a:t>Tamaño: Grande</a:t>
          </a:r>
          <a:endParaRPr lang="es-CO" dirty="0"/>
        </a:p>
      </dgm:t>
    </dgm:pt>
    <dgm:pt modelId="{583BCBCD-AAA6-4B81-AB22-7823F4C794AD}" type="parTrans" cxnId="{9B68D5B9-47E2-49D0-9439-CCE051E45E09}">
      <dgm:prSet/>
      <dgm:spPr/>
      <dgm:t>
        <a:bodyPr/>
        <a:lstStyle/>
        <a:p>
          <a:endParaRPr lang="es-CO"/>
        </a:p>
      </dgm:t>
    </dgm:pt>
    <dgm:pt modelId="{17B1D6C4-FA1B-46B9-8A41-753CB1FFB94F}" type="sibTrans" cxnId="{9B68D5B9-47E2-49D0-9439-CCE051E45E09}">
      <dgm:prSet/>
      <dgm:spPr/>
      <dgm:t>
        <a:bodyPr/>
        <a:lstStyle/>
        <a:p>
          <a:endParaRPr lang="es-CO"/>
        </a:p>
      </dgm:t>
    </dgm:pt>
    <dgm:pt modelId="{B05F5A07-DABC-41EF-BD8F-1F99F80A44D2}" type="pres">
      <dgm:prSet presAssocID="{3CD1C706-D83B-4208-B4A5-A765A608BC37}" presName="diagram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30E4CF3F-CC8A-4E26-8E00-20805980C32B}" type="pres">
      <dgm:prSet presAssocID="{3CD1C706-D83B-4208-B4A5-A765A608BC37}" presName="matrix" presStyleCnt="0"/>
      <dgm:spPr/>
    </dgm:pt>
    <dgm:pt modelId="{00DEC088-90CA-48DB-BE53-329902490D69}" type="pres">
      <dgm:prSet presAssocID="{3CD1C706-D83B-4208-B4A5-A765A608BC37}" presName="tile1" presStyleLbl="node1" presStyleIdx="0" presStyleCnt="4" custLinFactNeighborX="-195" custLinFactNeighborY="0"/>
      <dgm:spPr/>
    </dgm:pt>
    <dgm:pt modelId="{F3E9B7EA-7549-43C1-BC7E-B95EFBEACA6D}" type="pres">
      <dgm:prSet presAssocID="{3CD1C706-D83B-4208-B4A5-A765A608BC37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58193DED-8F71-480A-8F4A-B0CF839D853B}" type="pres">
      <dgm:prSet presAssocID="{3CD1C706-D83B-4208-B4A5-A765A608BC37}" presName="tile2" presStyleLbl="node1" presStyleIdx="1" presStyleCnt="4"/>
      <dgm:spPr/>
    </dgm:pt>
    <dgm:pt modelId="{DA057C50-49EC-43A3-A2F4-282B836006BC}" type="pres">
      <dgm:prSet presAssocID="{3CD1C706-D83B-4208-B4A5-A765A608BC37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1E55F81A-DF49-4992-8D57-376880DB7CB2}" type="pres">
      <dgm:prSet presAssocID="{3CD1C706-D83B-4208-B4A5-A765A608BC37}" presName="tile3" presStyleLbl="node1" presStyleIdx="2" presStyleCnt="4" custLinFactNeighborY="1343"/>
      <dgm:spPr/>
    </dgm:pt>
    <dgm:pt modelId="{15C6AB19-3F9F-4AE3-97C2-856689766ADD}" type="pres">
      <dgm:prSet presAssocID="{3CD1C706-D83B-4208-B4A5-A765A608BC37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506DF1F9-944E-4633-9628-B2C9244916EA}" type="pres">
      <dgm:prSet presAssocID="{3CD1C706-D83B-4208-B4A5-A765A608BC37}" presName="tile4" presStyleLbl="node1" presStyleIdx="3" presStyleCnt="4" custLinFactNeighborX="0" custLinFactNeighborY="299"/>
      <dgm:spPr/>
    </dgm:pt>
    <dgm:pt modelId="{ED0B18B3-63F7-4D71-A7D0-C17D8A59B69F}" type="pres">
      <dgm:prSet presAssocID="{3CD1C706-D83B-4208-B4A5-A765A608BC37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</dgm:pt>
    <dgm:pt modelId="{48AC65CB-11DD-4B31-ADE0-4C40E3F42D45}" type="pres">
      <dgm:prSet presAssocID="{3CD1C706-D83B-4208-B4A5-A765A608BC37}" presName="centerTile" presStyleLbl="fgShp" presStyleIdx="0" presStyleCnt="1" custScaleX="72330" custScaleY="26567">
        <dgm:presLayoutVars>
          <dgm:chMax val="0"/>
          <dgm:chPref val="0"/>
        </dgm:presLayoutVars>
      </dgm:prSet>
      <dgm:spPr/>
    </dgm:pt>
  </dgm:ptLst>
  <dgm:cxnLst>
    <dgm:cxn modelId="{D006FB0B-0A2E-438D-9CE6-3F416FA99C60}" type="presOf" srcId="{7CA0C49B-CEC6-4E2D-A423-DA7716103073}" destId="{48AC65CB-11DD-4B31-ADE0-4C40E3F42D45}" srcOrd="0" destOrd="0" presId="urn:microsoft.com/office/officeart/2005/8/layout/matrix1"/>
    <dgm:cxn modelId="{9B204527-21D7-40FC-B0BD-52A9850A831C}" type="presOf" srcId="{3CD1C706-D83B-4208-B4A5-A765A608BC37}" destId="{B05F5A07-DABC-41EF-BD8F-1F99F80A44D2}" srcOrd="0" destOrd="0" presId="urn:microsoft.com/office/officeart/2005/8/layout/matrix1"/>
    <dgm:cxn modelId="{9B68D5B9-47E2-49D0-9439-CCE051E45E09}" srcId="{3CD1C706-D83B-4208-B4A5-A765A608BC37}" destId="{7CA0C49B-CEC6-4E2D-A423-DA7716103073}" srcOrd="0" destOrd="0" parTransId="{583BCBCD-AAA6-4B81-AB22-7823F4C794AD}" sibTransId="{17B1D6C4-FA1B-46B9-8A41-753CB1FFB94F}"/>
    <dgm:cxn modelId="{B8770202-947F-4A81-8C2C-AA98F5EC2ED1}" type="presParOf" srcId="{B05F5A07-DABC-41EF-BD8F-1F99F80A44D2}" destId="{30E4CF3F-CC8A-4E26-8E00-20805980C32B}" srcOrd="0" destOrd="0" presId="urn:microsoft.com/office/officeart/2005/8/layout/matrix1"/>
    <dgm:cxn modelId="{CEAD1E0D-487F-4BF5-9A8D-7FFF6E05A62D}" type="presParOf" srcId="{30E4CF3F-CC8A-4E26-8E00-20805980C32B}" destId="{00DEC088-90CA-48DB-BE53-329902490D69}" srcOrd="0" destOrd="0" presId="urn:microsoft.com/office/officeart/2005/8/layout/matrix1"/>
    <dgm:cxn modelId="{B81152F6-CD94-463E-978A-EC872D2A23F5}" type="presParOf" srcId="{30E4CF3F-CC8A-4E26-8E00-20805980C32B}" destId="{F3E9B7EA-7549-43C1-BC7E-B95EFBEACA6D}" srcOrd="1" destOrd="0" presId="urn:microsoft.com/office/officeart/2005/8/layout/matrix1"/>
    <dgm:cxn modelId="{9536D7ED-179B-474C-AB69-9EF511F44AB7}" type="presParOf" srcId="{30E4CF3F-CC8A-4E26-8E00-20805980C32B}" destId="{58193DED-8F71-480A-8F4A-B0CF839D853B}" srcOrd="2" destOrd="0" presId="urn:microsoft.com/office/officeart/2005/8/layout/matrix1"/>
    <dgm:cxn modelId="{0B8D6730-E7E0-4D26-8EDB-DF2600C645F0}" type="presParOf" srcId="{30E4CF3F-CC8A-4E26-8E00-20805980C32B}" destId="{DA057C50-49EC-43A3-A2F4-282B836006BC}" srcOrd="3" destOrd="0" presId="urn:microsoft.com/office/officeart/2005/8/layout/matrix1"/>
    <dgm:cxn modelId="{E4BB4178-D62C-401E-B63C-8B3EF8C9FF80}" type="presParOf" srcId="{30E4CF3F-CC8A-4E26-8E00-20805980C32B}" destId="{1E55F81A-DF49-4992-8D57-376880DB7CB2}" srcOrd="4" destOrd="0" presId="urn:microsoft.com/office/officeart/2005/8/layout/matrix1"/>
    <dgm:cxn modelId="{0C8CF3AE-54A7-4B58-AE9A-09A2AD5E37D1}" type="presParOf" srcId="{30E4CF3F-CC8A-4E26-8E00-20805980C32B}" destId="{15C6AB19-3F9F-4AE3-97C2-856689766ADD}" srcOrd="5" destOrd="0" presId="urn:microsoft.com/office/officeart/2005/8/layout/matrix1"/>
    <dgm:cxn modelId="{445517B4-04F3-45E5-A666-9AEC5558E748}" type="presParOf" srcId="{30E4CF3F-CC8A-4E26-8E00-20805980C32B}" destId="{506DF1F9-944E-4633-9628-B2C9244916EA}" srcOrd="6" destOrd="0" presId="urn:microsoft.com/office/officeart/2005/8/layout/matrix1"/>
    <dgm:cxn modelId="{06524C8B-AE77-4257-8DCC-69125157840C}" type="presParOf" srcId="{30E4CF3F-CC8A-4E26-8E00-20805980C32B}" destId="{ED0B18B3-63F7-4D71-A7D0-C17D8A59B69F}" srcOrd="7" destOrd="0" presId="urn:microsoft.com/office/officeart/2005/8/layout/matrix1"/>
    <dgm:cxn modelId="{A5C5EBAE-CF40-4E61-9D1C-8C1B00FCCB6B}" type="presParOf" srcId="{B05F5A07-DABC-41EF-BD8F-1F99F80A44D2}" destId="{48AC65CB-11DD-4B31-ADE0-4C40E3F42D45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DEC088-90CA-48DB-BE53-329902490D69}">
      <dsp:nvSpPr>
        <dsp:cNvPr id="0" name=""/>
        <dsp:cNvSpPr/>
      </dsp:nvSpPr>
      <dsp:spPr>
        <a:xfrm rot="16200000">
          <a:off x="1636089" y="-1636089"/>
          <a:ext cx="2644787" cy="5916966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8193DED-8F71-480A-8F4A-B0CF839D853B}">
      <dsp:nvSpPr>
        <dsp:cNvPr id="0" name=""/>
        <dsp:cNvSpPr/>
      </dsp:nvSpPr>
      <dsp:spPr>
        <a:xfrm>
          <a:off x="5916966" y="0"/>
          <a:ext cx="5916966" cy="2644787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1E55F81A-DF49-4992-8D57-376880DB7CB2}">
      <dsp:nvSpPr>
        <dsp:cNvPr id="0" name=""/>
        <dsp:cNvSpPr/>
      </dsp:nvSpPr>
      <dsp:spPr>
        <a:xfrm rot="10800000">
          <a:off x="0" y="2644787"/>
          <a:ext cx="5916966" cy="2644787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06DF1F9-944E-4633-9628-B2C9244916EA}">
      <dsp:nvSpPr>
        <dsp:cNvPr id="0" name=""/>
        <dsp:cNvSpPr/>
      </dsp:nvSpPr>
      <dsp:spPr>
        <a:xfrm rot="5400000">
          <a:off x="7553056" y="1008697"/>
          <a:ext cx="2644787" cy="5916966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48AC65CB-11DD-4B31-ADE0-4C40E3F42D45}">
      <dsp:nvSpPr>
        <dsp:cNvPr id="0" name=""/>
        <dsp:cNvSpPr/>
      </dsp:nvSpPr>
      <dsp:spPr>
        <a:xfrm>
          <a:off x="4633044" y="2469127"/>
          <a:ext cx="2567845" cy="351320"/>
        </a:xfrm>
        <a:prstGeom prst="roundRect">
          <a:avLst/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kern="1200"/>
            <a:t>Tamaño: Pequeño</a:t>
          </a:r>
          <a:endParaRPr lang="es-CO" sz="1400" kern="1200" dirty="0"/>
        </a:p>
      </dsp:txBody>
      <dsp:txXfrm>
        <a:off x="4650194" y="2486277"/>
        <a:ext cx="2533545" cy="31702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DEC088-90CA-48DB-BE53-329902490D69}">
      <dsp:nvSpPr>
        <dsp:cNvPr id="0" name=""/>
        <dsp:cNvSpPr/>
      </dsp:nvSpPr>
      <dsp:spPr>
        <a:xfrm rot="16200000">
          <a:off x="1636089" y="-1636089"/>
          <a:ext cx="2644787" cy="5916966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8193DED-8F71-480A-8F4A-B0CF839D853B}">
      <dsp:nvSpPr>
        <dsp:cNvPr id="0" name=""/>
        <dsp:cNvSpPr/>
      </dsp:nvSpPr>
      <dsp:spPr>
        <a:xfrm>
          <a:off x="5916966" y="0"/>
          <a:ext cx="5916966" cy="2644787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1E55F81A-DF49-4992-8D57-376880DB7CB2}">
      <dsp:nvSpPr>
        <dsp:cNvPr id="0" name=""/>
        <dsp:cNvSpPr/>
      </dsp:nvSpPr>
      <dsp:spPr>
        <a:xfrm rot="10800000">
          <a:off x="0" y="2644787"/>
          <a:ext cx="5916966" cy="2644787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06DF1F9-944E-4633-9628-B2C9244916EA}">
      <dsp:nvSpPr>
        <dsp:cNvPr id="0" name=""/>
        <dsp:cNvSpPr/>
      </dsp:nvSpPr>
      <dsp:spPr>
        <a:xfrm rot="5400000">
          <a:off x="7553056" y="1008697"/>
          <a:ext cx="2644787" cy="5916966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48AC65CB-11DD-4B31-ADE0-4C40E3F42D45}">
      <dsp:nvSpPr>
        <dsp:cNvPr id="0" name=""/>
        <dsp:cNvSpPr/>
      </dsp:nvSpPr>
      <dsp:spPr>
        <a:xfrm>
          <a:off x="4633044" y="2469127"/>
          <a:ext cx="2567845" cy="351320"/>
        </a:xfrm>
        <a:prstGeom prst="roundRect">
          <a:avLst/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kern="1200" dirty="0"/>
            <a:t>Tamaño: Pequeño</a:t>
          </a:r>
          <a:endParaRPr lang="es-CO" sz="1400" kern="1200" dirty="0"/>
        </a:p>
      </dsp:txBody>
      <dsp:txXfrm>
        <a:off x="4650194" y="2486277"/>
        <a:ext cx="2533545" cy="317020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DEC088-90CA-48DB-BE53-329902490D69}">
      <dsp:nvSpPr>
        <dsp:cNvPr id="0" name=""/>
        <dsp:cNvSpPr/>
      </dsp:nvSpPr>
      <dsp:spPr>
        <a:xfrm rot="16200000">
          <a:off x="1636089" y="-1636089"/>
          <a:ext cx="2644787" cy="5916966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8193DED-8F71-480A-8F4A-B0CF839D853B}">
      <dsp:nvSpPr>
        <dsp:cNvPr id="0" name=""/>
        <dsp:cNvSpPr/>
      </dsp:nvSpPr>
      <dsp:spPr>
        <a:xfrm>
          <a:off x="5916966" y="0"/>
          <a:ext cx="5916966" cy="2644787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1E55F81A-DF49-4992-8D57-376880DB7CB2}">
      <dsp:nvSpPr>
        <dsp:cNvPr id="0" name=""/>
        <dsp:cNvSpPr/>
      </dsp:nvSpPr>
      <dsp:spPr>
        <a:xfrm rot="10800000">
          <a:off x="0" y="2644787"/>
          <a:ext cx="5916966" cy="2644787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06DF1F9-944E-4633-9628-B2C9244916EA}">
      <dsp:nvSpPr>
        <dsp:cNvPr id="0" name=""/>
        <dsp:cNvSpPr/>
      </dsp:nvSpPr>
      <dsp:spPr>
        <a:xfrm rot="5400000">
          <a:off x="7553056" y="1008697"/>
          <a:ext cx="2644787" cy="5916966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48AC65CB-11DD-4B31-ADE0-4C40E3F42D45}">
      <dsp:nvSpPr>
        <dsp:cNvPr id="0" name=""/>
        <dsp:cNvSpPr/>
      </dsp:nvSpPr>
      <dsp:spPr>
        <a:xfrm>
          <a:off x="4633044" y="2469127"/>
          <a:ext cx="2567845" cy="351320"/>
        </a:xfrm>
        <a:prstGeom prst="roundRect">
          <a:avLst/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kern="1200" dirty="0"/>
            <a:t>Tamaño: Mediano</a:t>
          </a:r>
          <a:endParaRPr lang="es-CO" sz="1400" kern="1200" dirty="0"/>
        </a:p>
      </dsp:txBody>
      <dsp:txXfrm>
        <a:off x="4650194" y="2486277"/>
        <a:ext cx="2533545" cy="317020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DEC088-90CA-48DB-BE53-329902490D69}">
      <dsp:nvSpPr>
        <dsp:cNvPr id="0" name=""/>
        <dsp:cNvSpPr/>
      </dsp:nvSpPr>
      <dsp:spPr>
        <a:xfrm rot="16200000">
          <a:off x="1636089" y="-1636089"/>
          <a:ext cx="2644787" cy="5916966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8193DED-8F71-480A-8F4A-B0CF839D853B}">
      <dsp:nvSpPr>
        <dsp:cNvPr id="0" name=""/>
        <dsp:cNvSpPr/>
      </dsp:nvSpPr>
      <dsp:spPr>
        <a:xfrm>
          <a:off x="5916966" y="0"/>
          <a:ext cx="5916966" cy="2644787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1E55F81A-DF49-4992-8D57-376880DB7CB2}">
      <dsp:nvSpPr>
        <dsp:cNvPr id="0" name=""/>
        <dsp:cNvSpPr/>
      </dsp:nvSpPr>
      <dsp:spPr>
        <a:xfrm rot="10800000">
          <a:off x="0" y="2644787"/>
          <a:ext cx="5916966" cy="2644787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06DF1F9-944E-4633-9628-B2C9244916EA}">
      <dsp:nvSpPr>
        <dsp:cNvPr id="0" name=""/>
        <dsp:cNvSpPr/>
      </dsp:nvSpPr>
      <dsp:spPr>
        <a:xfrm rot="5400000">
          <a:off x="7553056" y="1008697"/>
          <a:ext cx="2644787" cy="5916966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48AC65CB-11DD-4B31-ADE0-4C40E3F42D45}">
      <dsp:nvSpPr>
        <dsp:cNvPr id="0" name=""/>
        <dsp:cNvSpPr/>
      </dsp:nvSpPr>
      <dsp:spPr>
        <a:xfrm>
          <a:off x="4633044" y="2469127"/>
          <a:ext cx="2567845" cy="351320"/>
        </a:xfrm>
        <a:prstGeom prst="roundRect">
          <a:avLst/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kern="1200" dirty="0"/>
            <a:t>Tamaño: Grande</a:t>
          </a:r>
          <a:endParaRPr lang="es-CO" sz="1400" kern="1200" dirty="0"/>
        </a:p>
      </dsp:txBody>
      <dsp:txXfrm>
        <a:off x="4650194" y="2486277"/>
        <a:ext cx="2533545" cy="31702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DEC088-90CA-48DB-BE53-329902490D69}">
      <dsp:nvSpPr>
        <dsp:cNvPr id="0" name=""/>
        <dsp:cNvSpPr/>
      </dsp:nvSpPr>
      <dsp:spPr>
        <a:xfrm rot="16200000">
          <a:off x="1636089" y="-1636089"/>
          <a:ext cx="2644787" cy="5916966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8193DED-8F71-480A-8F4A-B0CF839D853B}">
      <dsp:nvSpPr>
        <dsp:cNvPr id="0" name=""/>
        <dsp:cNvSpPr/>
      </dsp:nvSpPr>
      <dsp:spPr>
        <a:xfrm>
          <a:off x="5916966" y="0"/>
          <a:ext cx="5916966" cy="2644787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1E55F81A-DF49-4992-8D57-376880DB7CB2}">
      <dsp:nvSpPr>
        <dsp:cNvPr id="0" name=""/>
        <dsp:cNvSpPr/>
      </dsp:nvSpPr>
      <dsp:spPr>
        <a:xfrm rot="10800000">
          <a:off x="0" y="2644787"/>
          <a:ext cx="5916966" cy="2644787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06DF1F9-944E-4633-9628-B2C9244916EA}">
      <dsp:nvSpPr>
        <dsp:cNvPr id="0" name=""/>
        <dsp:cNvSpPr/>
      </dsp:nvSpPr>
      <dsp:spPr>
        <a:xfrm rot="5400000">
          <a:off x="7553056" y="1008697"/>
          <a:ext cx="2644787" cy="5916966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48AC65CB-11DD-4B31-ADE0-4C40E3F42D45}">
      <dsp:nvSpPr>
        <dsp:cNvPr id="0" name=""/>
        <dsp:cNvSpPr/>
      </dsp:nvSpPr>
      <dsp:spPr>
        <a:xfrm>
          <a:off x="4633044" y="2469127"/>
          <a:ext cx="2567845" cy="351320"/>
        </a:xfrm>
        <a:prstGeom prst="roundRect">
          <a:avLst/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kern="1200" dirty="0"/>
            <a:t>Tamaño: Mediano</a:t>
          </a:r>
          <a:endParaRPr lang="es-CO" sz="1400" kern="1200" dirty="0"/>
        </a:p>
      </dsp:txBody>
      <dsp:txXfrm>
        <a:off x="4650194" y="2486277"/>
        <a:ext cx="2533545" cy="31702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DEC088-90CA-48DB-BE53-329902490D69}">
      <dsp:nvSpPr>
        <dsp:cNvPr id="0" name=""/>
        <dsp:cNvSpPr/>
      </dsp:nvSpPr>
      <dsp:spPr>
        <a:xfrm rot="16200000">
          <a:off x="1636089" y="-1636089"/>
          <a:ext cx="2644787" cy="5916966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8193DED-8F71-480A-8F4A-B0CF839D853B}">
      <dsp:nvSpPr>
        <dsp:cNvPr id="0" name=""/>
        <dsp:cNvSpPr/>
      </dsp:nvSpPr>
      <dsp:spPr>
        <a:xfrm>
          <a:off x="5916966" y="0"/>
          <a:ext cx="5916966" cy="2644787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1E55F81A-DF49-4992-8D57-376880DB7CB2}">
      <dsp:nvSpPr>
        <dsp:cNvPr id="0" name=""/>
        <dsp:cNvSpPr/>
      </dsp:nvSpPr>
      <dsp:spPr>
        <a:xfrm rot="10800000">
          <a:off x="0" y="2644787"/>
          <a:ext cx="5916966" cy="2644787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06DF1F9-944E-4633-9628-B2C9244916EA}">
      <dsp:nvSpPr>
        <dsp:cNvPr id="0" name=""/>
        <dsp:cNvSpPr/>
      </dsp:nvSpPr>
      <dsp:spPr>
        <a:xfrm rot="5400000">
          <a:off x="7553056" y="1008697"/>
          <a:ext cx="2644787" cy="5916966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48AC65CB-11DD-4B31-ADE0-4C40E3F42D45}">
      <dsp:nvSpPr>
        <dsp:cNvPr id="0" name=""/>
        <dsp:cNvSpPr/>
      </dsp:nvSpPr>
      <dsp:spPr>
        <a:xfrm>
          <a:off x="4633044" y="2469127"/>
          <a:ext cx="2567845" cy="351320"/>
        </a:xfrm>
        <a:prstGeom prst="roundRect">
          <a:avLst/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kern="1200" dirty="0"/>
            <a:t>Tamaño: Grande</a:t>
          </a:r>
          <a:endParaRPr lang="es-CO" sz="1400" kern="1200" dirty="0"/>
        </a:p>
      </dsp:txBody>
      <dsp:txXfrm>
        <a:off x="4650194" y="2486277"/>
        <a:ext cx="2533545" cy="31702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DEC088-90CA-48DB-BE53-329902490D69}">
      <dsp:nvSpPr>
        <dsp:cNvPr id="0" name=""/>
        <dsp:cNvSpPr/>
      </dsp:nvSpPr>
      <dsp:spPr>
        <a:xfrm rot="16200000">
          <a:off x="1636089" y="-1636089"/>
          <a:ext cx="2644787" cy="5916966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8193DED-8F71-480A-8F4A-B0CF839D853B}">
      <dsp:nvSpPr>
        <dsp:cNvPr id="0" name=""/>
        <dsp:cNvSpPr/>
      </dsp:nvSpPr>
      <dsp:spPr>
        <a:xfrm>
          <a:off x="5916966" y="0"/>
          <a:ext cx="5916966" cy="2644787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1E55F81A-DF49-4992-8D57-376880DB7CB2}">
      <dsp:nvSpPr>
        <dsp:cNvPr id="0" name=""/>
        <dsp:cNvSpPr/>
      </dsp:nvSpPr>
      <dsp:spPr>
        <a:xfrm rot="10800000">
          <a:off x="0" y="2644787"/>
          <a:ext cx="5916966" cy="2644787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06DF1F9-944E-4633-9628-B2C9244916EA}">
      <dsp:nvSpPr>
        <dsp:cNvPr id="0" name=""/>
        <dsp:cNvSpPr/>
      </dsp:nvSpPr>
      <dsp:spPr>
        <a:xfrm rot="5400000">
          <a:off x="7553056" y="1008697"/>
          <a:ext cx="2644787" cy="5916966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48AC65CB-11DD-4B31-ADE0-4C40E3F42D45}">
      <dsp:nvSpPr>
        <dsp:cNvPr id="0" name=""/>
        <dsp:cNvSpPr/>
      </dsp:nvSpPr>
      <dsp:spPr>
        <a:xfrm>
          <a:off x="4633044" y="2469127"/>
          <a:ext cx="2567845" cy="351320"/>
        </a:xfrm>
        <a:prstGeom prst="roundRect">
          <a:avLst/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kern="1200" dirty="0"/>
            <a:t>Tamaño: Pequeño</a:t>
          </a:r>
          <a:endParaRPr lang="es-CO" sz="1400" kern="1200" dirty="0"/>
        </a:p>
      </dsp:txBody>
      <dsp:txXfrm>
        <a:off x="4650194" y="2486277"/>
        <a:ext cx="2533545" cy="31702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DEC088-90CA-48DB-BE53-329902490D69}">
      <dsp:nvSpPr>
        <dsp:cNvPr id="0" name=""/>
        <dsp:cNvSpPr/>
      </dsp:nvSpPr>
      <dsp:spPr>
        <a:xfrm rot="16200000">
          <a:off x="1636208" y="-1636089"/>
          <a:ext cx="2644787" cy="5916966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8193DED-8F71-480A-8F4A-B0CF839D853B}">
      <dsp:nvSpPr>
        <dsp:cNvPr id="0" name=""/>
        <dsp:cNvSpPr/>
      </dsp:nvSpPr>
      <dsp:spPr>
        <a:xfrm>
          <a:off x="5916966" y="0"/>
          <a:ext cx="5916966" cy="2644787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1E55F81A-DF49-4992-8D57-376880DB7CB2}">
      <dsp:nvSpPr>
        <dsp:cNvPr id="0" name=""/>
        <dsp:cNvSpPr/>
      </dsp:nvSpPr>
      <dsp:spPr>
        <a:xfrm rot="10800000">
          <a:off x="0" y="2644787"/>
          <a:ext cx="5916966" cy="2644787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06DF1F9-944E-4633-9628-B2C9244916EA}">
      <dsp:nvSpPr>
        <dsp:cNvPr id="0" name=""/>
        <dsp:cNvSpPr/>
      </dsp:nvSpPr>
      <dsp:spPr>
        <a:xfrm rot="5400000">
          <a:off x="7553056" y="1008697"/>
          <a:ext cx="2644787" cy="5916966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48AC65CB-11DD-4B31-ADE0-4C40E3F42D45}">
      <dsp:nvSpPr>
        <dsp:cNvPr id="0" name=""/>
        <dsp:cNvSpPr/>
      </dsp:nvSpPr>
      <dsp:spPr>
        <a:xfrm>
          <a:off x="4633044" y="2469127"/>
          <a:ext cx="2567845" cy="351320"/>
        </a:xfrm>
        <a:prstGeom prst="roundRect">
          <a:avLst/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kern="1200" dirty="0"/>
            <a:t>Tamaño: Mediano</a:t>
          </a:r>
          <a:endParaRPr lang="es-CO" sz="1400" kern="1200" dirty="0"/>
        </a:p>
      </dsp:txBody>
      <dsp:txXfrm>
        <a:off x="4650194" y="2486277"/>
        <a:ext cx="2533545" cy="31702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DEC088-90CA-48DB-BE53-329902490D69}">
      <dsp:nvSpPr>
        <dsp:cNvPr id="0" name=""/>
        <dsp:cNvSpPr/>
      </dsp:nvSpPr>
      <dsp:spPr>
        <a:xfrm rot="16200000">
          <a:off x="1636089" y="-1636089"/>
          <a:ext cx="2644787" cy="5916966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8193DED-8F71-480A-8F4A-B0CF839D853B}">
      <dsp:nvSpPr>
        <dsp:cNvPr id="0" name=""/>
        <dsp:cNvSpPr/>
      </dsp:nvSpPr>
      <dsp:spPr>
        <a:xfrm>
          <a:off x="5916966" y="0"/>
          <a:ext cx="5916966" cy="2644787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1E55F81A-DF49-4992-8D57-376880DB7CB2}">
      <dsp:nvSpPr>
        <dsp:cNvPr id="0" name=""/>
        <dsp:cNvSpPr/>
      </dsp:nvSpPr>
      <dsp:spPr>
        <a:xfrm rot="10800000">
          <a:off x="0" y="2644787"/>
          <a:ext cx="5916966" cy="2644787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06DF1F9-944E-4633-9628-B2C9244916EA}">
      <dsp:nvSpPr>
        <dsp:cNvPr id="0" name=""/>
        <dsp:cNvSpPr/>
      </dsp:nvSpPr>
      <dsp:spPr>
        <a:xfrm rot="5400000">
          <a:off x="7553056" y="1008697"/>
          <a:ext cx="2644787" cy="5916966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48AC65CB-11DD-4B31-ADE0-4C40E3F42D45}">
      <dsp:nvSpPr>
        <dsp:cNvPr id="0" name=""/>
        <dsp:cNvSpPr/>
      </dsp:nvSpPr>
      <dsp:spPr>
        <a:xfrm>
          <a:off x="4633044" y="2469127"/>
          <a:ext cx="2567845" cy="351320"/>
        </a:xfrm>
        <a:prstGeom prst="roundRect">
          <a:avLst/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kern="1200" dirty="0"/>
            <a:t>Tamaño: Grande</a:t>
          </a:r>
          <a:endParaRPr lang="es-CO" sz="1400" kern="1200" dirty="0"/>
        </a:p>
      </dsp:txBody>
      <dsp:txXfrm>
        <a:off x="4650194" y="2486277"/>
        <a:ext cx="2533545" cy="31702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DEC088-90CA-48DB-BE53-329902490D69}">
      <dsp:nvSpPr>
        <dsp:cNvPr id="0" name=""/>
        <dsp:cNvSpPr/>
      </dsp:nvSpPr>
      <dsp:spPr>
        <a:xfrm rot="16200000">
          <a:off x="1636089" y="-1636089"/>
          <a:ext cx="2644787" cy="5916966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8193DED-8F71-480A-8F4A-B0CF839D853B}">
      <dsp:nvSpPr>
        <dsp:cNvPr id="0" name=""/>
        <dsp:cNvSpPr/>
      </dsp:nvSpPr>
      <dsp:spPr>
        <a:xfrm>
          <a:off x="5916966" y="0"/>
          <a:ext cx="5916966" cy="2644787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1E55F81A-DF49-4992-8D57-376880DB7CB2}">
      <dsp:nvSpPr>
        <dsp:cNvPr id="0" name=""/>
        <dsp:cNvSpPr/>
      </dsp:nvSpPr>
      <dsp:spPr>
        <a:xfrm rot="10800000">
          <a:off x="0" y="2644787"/>
          <a:ext cx="5916966" cy="2644787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06DF1F9-944E-4633-9628-B2C9244916EA}">
      <dsp:nvSpPr>
        <dsp:cNvPr id="0" name=""/>
        <dsp:cNvSpPr/>
      </dsp:nvSpPr>
      <dsp:spPr>
        <a:xfrm rot="5400000">
          <a:off x="7553056" y="1008697"/>
          <a:ext cx="2644787" cy="5916966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48AC65CB-11DD-4B31-ADE0-4C40E3F42D45}">
      <dsp:nvSpPr>
        <dsp:cNvPr id="0" name=""/>
        <dsp:cNvSpPr/>
      </dsp:nvSpPr>
      <dsp:spPr>
        <a:xfrm>
          <a:off x="4633044" y="2469127"/>
          <a:ext cx="2567845" cy="351320"/>
        </a:xfrm>
        <a:prstGeom prst="roundRect">
          <a:avLst/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kern="1200" dirty="0"/>
            <a:t>Tamaño: Pequeño</a:t>
          </a:r>
          <a:endParaRPr lang="es-CO" sz="1400" kern="1200" dirty="0"/>
        </a:p>
      </dsp:txBody>
      <dsp:txXfrm>
        <a:off x="4650194" y="2486277"/>
        <a:ext cx="2533545" cy="31702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DEC088-90CA-48DB-BE53-329902490D69}">
      <dsp:nvSpPr>
        <dsp:cNvPr id="0" name=""/>
        <dsp:cNvSpPr/>
      </dsp:nvSpPr>
      <dsp:spPr>
        <a:xfrm rot="16200000">
          <a:off x="1636089" y="-1636089"/>
          <a:ext cx="2644787" cy="5916966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8193DED-8F71-480A-8F4A-B0CF839D853B}">
      <dsp:nvSpPr>
        <dsp:cNvPr id="0" name=""/>
        <dsp:cNvSpPr/>
      </dsp:nvSpPr>
      <dsp:spPr>
        <a:xfrm>
          <a:off x="5916966" y="0"/>
          <a:ext cx="5916966" cy="2644787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1E55F81A-DF49-4992-8D57-376880DB7CB2}">
      <dsp:nvSpPr>
        <dsp:cNvPr id="0" name=""/>
        <dsp:cNvSpPr/>
      </dsp:nvSpPr>
      <dsp:spPr>
        <a:xfrm rot="10800000">
          <a:off x="0" y="2644787"/>
          <a:ext cx="5916966" cy="2644787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06DF1F9-944E-4633-9628-B2C9244916EA}">
      <dsp:nvSpPr>
        <dsp:cNvPr id="0" name=""/>
        <dsp:cNvSpPr/>
      </dsp:nvSpPr>
      <dsp:spPr>
        <a:xfrm rot="5400000">
          <a:off x="7553056" y="1008697"/>
          <a:ext cx="2644787" cy="5916966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48AC65CB-11DD-4B31-ADE0-4C40E3F42D45}">
      <dsp:nvSpPr>
        <dsp:cNvPr id="0" name=""/>
        <dsp:cNvSpPr/>
      </dsp:nvSpPr>
      <dsp:spPr>
        <a:xfrm>
          <a:off x="4633044" y="2469127"/>
          <a:ext cx="2567845" cy="351320"/>
        </a:xfrm>
        <a:prstGeom prst="roundRect">
          <a:avLst/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kern="1200" dirty="0"/>
            <a:t>Tamaño: Mediano</a:t>
          </a:r>
          <a:endParaRPr lang="es-CO" sz="1400" kern="1200" dirty="0"/>
        </a:p>
      </dsp:txBody>
      <dsp:txXfrm>
        <a:off x="4650194" y="2486277"/>
        <a:ext cx="2533545" cy="31702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DEC088-90CA-48DB-BE53-329902490D69}">
      <dsp:nvSpPr>
        <dsp:cNvPr id="0" name=""/>
        <dsp:cNvSpPr/>
      </dsp:nvSpPr>
      <dsp:spPr>
        <a:xfrm rot="16200000">
          <a:off x="1636089" y="-1636089"/>
          <a:ext cx="2644787" cy="5916966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8193DED-8F71-480A-8F4A-B0CF839D853B}">
      <dsp:nvSpPr>
        <dsp:cNvPr id="0" name=""/>
        <dsp:cNvSpPr/>
      </dsp:nvSpPr>
      <dsp:spPr>
        <a:xfrm>
          <a:off x="5916966" y="0"/>
          <a:ext cx="5916966" cy="2644787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1E55F81A-DF49-4992-8D57-376880DB7CB2}">
      <dsp:nvSpPr>
        <dsp:cNvPr id="0" name=""/>
        <dsp:cNvSpPr/>
      </dsp:nvSpPr>
      <dsp:spPr>
        <a:xfrm rot="10800000">
          <a:off x="0" y="2644787"/>
          <a:ext cx="5916966" cy="2644787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06DF1F9-944E-4633-9628-B2C9244916EA}">
      <dsp:nvSpPr>
        <dsp:cNvPr id="0" name=""/>
        <dsp:cNvSpPr/>
      </dsp:nvSpPr>
      <dsp:spPr>
        <a:xfrm rot="5400000">
          <a:off x="7553056" y="1008697"/>
          <a:ext cx="2644787" cy="5916966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48AC65CB-11DD-4B31-ADE0-4C40E3F42D45}">
      <dsp:nvSpPr>
        <dsp:cNvPr id="0" name=""/>
        <dsp:cNvSpPr/>
      </dsp:nvSpPr>
      <dsp:spPr>
        <a:xfrm>
          <a:off x="4633044" y="2469127"/>
          <a:ext cx="2567845" cy="351320"/>
        </a:xfrm>
        <a:prstGeom prst="roundRect">
          <a:avLst/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kern="1200" dirty="0"/>
            <a:t>Tamaño: Grande</a:t>
          </a:r>
          <a:endParaRPr lang="es-CO" sz="1400" kern="1200" dirty="0"/>
        </a:p>
      </dsp:txBody>
      <dsp:txXfrm>
        <a:off x="4650194" y="2486277"/>
        <a:ext cx="2533545" cy="3170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9999AFE6-721E-1D92-FFC0-72E02DBB97B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BA598C0A-ECF9-B897-80D5-1AE7ABA3058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369B9F-131C-2846-AB8F-CEE154B4CAEB}" type="datetimeFigureOut">
              <a:rPr lang="es-CO" smtClean="0"/>
              <a:t>17/11/2024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788F308B-0102-A0B4-9A23-E807C735E85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1E7CACDD-5D14-572A-2591-609B03F1682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93070F-3F68-E043-9CC3-B53B4F22454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70045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60CB96-A603-FF42-AE46-F5F75F80A67B}" type="datetimeFigureOut">
              <a:rPr lang="es-CO" smtClean="0"/>
              <a:t>17/11/2024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06C58E-460D-4A4B-B0C2-1191B9D14FC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21302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2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611888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11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333967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12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913173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13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683504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3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676283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4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77656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5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718846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6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767112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7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173771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8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986712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9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629400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10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117723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95260C-E8AD-B240-9481-5B2FE14A60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8F4960B-AC04-294C-9B8A-B10830EF5F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9F720DD-BA8F-C443-A59E-F0EEAF843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17/11/2024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9A1676A-B50F-4048-B9A0-67475225D0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0B408DD-191C-9940-B5DC-9B04378C8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794502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8C07BF5-7EFA-9943-8CEE-7006AC893C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EFF53FB-B16B-7444-99CF-B7533C11E2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C9133D3-834D-0942-99DE-29F15E8DC4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17/11/2024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A5A02E1-CB07-7943-ACA2-6FF8387D32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12BC7A9-2B5F-1841-91C8-9460E3E551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114781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5C11DF48-6A7C-3349-8650-2AA87E5D5E6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5D61C96-3D9F-F745-A812-5EC81CEB48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3F61D3C-242D-F544-9883-3EEF515CE8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17/11/2024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CAB2518-6961-A143-A5EE-C5606EBA48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86FEAD3-1533-7A45-8011-C0C84A1DCD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816216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0CE09D5-8681-04F4-0AD1-7206C3FF51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8EB62C8D-42BE-8DF8-DDA7-6DDCB2389C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17/11/2024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19F9D5C3-AD35-C818-D069-AB2D8EBBE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E106A169-E84D-2DE1-E7CC-7058F9C00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456598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 descr="Patrón de fondo&#10;&#10;Descripción generada automáticamente">
            <a:extLst>
              <a:ext uri="{FF2B5EF4-FFF2-40B4-BE49-F238E27FC236}">
                <a16:creationId xmlns:a16="http://schemas.microsoft.com/office/drawing/2014/main" id="{EDE1298D-A4F7-F1E4-F1B3-3D2F5117E04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69B39820-C822-5D71-439D-76D8E95C16E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4859" y="303050"/>
            <a:ext cx="855785" cy="833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54550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7817F6C-CDBB-234C-B00B-255C60E548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9743F10-0075-0F47-A0C2-0071CB2B38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AB4C6E2-1F45-C54F-A384-6BA60BB5E5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17/11/2024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F44B0E8-9C87-6C41-96F5-6419B50005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DD08979-815A-D443-B424-FB031F975D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422036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B4B3E04-413C-394A-94BD-6FD1D56E1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2E8DEAC-948A-0F4A-9098-1EA5A30BE3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F0E9B39-9659-7747-851C-17A0C73C8B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17/11/2024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90AE33-28EE-274E-8E15-02A1474831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EA1D99B-0619-1847-8509-03589920E8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303769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F0119BB-39AA-4B48-BB60-3EE344FF24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8E8365F-8201-9D4B-85A4-E53E8819A86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C674364B-4945-0A4D-A279-35519E3F46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868BFB1-0C38-A141-AB7B-22CD10FF3F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17/11/2024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FF6516E-C104-3E4A-BC0F-DC137BD98C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2C08597-16B2-3B42-B59A-8815DD7473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42547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B44272C-3F8B-AF4A-82BE-E5BE9107D7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4B8DA00-E62A-A54E-BC50-AEBAAF2516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6E9F7D8-1A62-544F-A4E2-23A591854B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21895FC1-5F27-B640-81B9-33366BECB5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400D0329-F1AE-FE44-A7B4-B16B429A0C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5A80CE19-B065-6E4F-A207-999BBF94CA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17/11/2024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299C46BF-4920-E443-B109-668969C5EB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9C417FDA-D0D0-AD4C-9F49-6FFEC4BC64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69540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4C92FB5-1F0C-DE4B-8A05-DE0792814E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AF7F14C-AA7D-3049-A400-4AC6EED537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17/11/2024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E746EF7E-3912-BF43-BEB6-49819D4EEF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BD767C9-209C-E54C-90E7-5176E4464B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228511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77E92712-14E7-954C-8C23-33CD3DBD71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17/11/2024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FD7BCE5F-F417-1247-9F26-F4B7134685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0B4FC7D-A6BA-0840-87AD-C71B1896B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416207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CF2BE35-F0B5-DA4A-BE9E-AACFF26FF1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E62C38B-5384-914E-829A-352266F70B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79E434B-6E01-8148-AB00-051DDD4020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E3E8B8D-7A8A-794B-83A8-6920142BBB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17/11/2024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82F34C9-1A26-0B41-8AE3-21E599CC56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82100B2-B969-0340-BEE2-F5FE05353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97146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BADFDE3-8BDA-6F45-A442-3C2913AE52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C08B3433-597C-7E43-A088-A50E4434313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20DB791-C948-D149-A74A-0C0DFCA0B4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145138C-C370-6E42-902A-0DD2F4F614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17/11/2024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A61561C-CA9F-0943-8A3E-60233368C6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7B72CA4-FB9F-FB4B-8159-119C3846C3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695029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6EFFBE1-33C9-1D48-A916-7535B68EC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778E02A-26CF-6C46-A280-67C4AA0551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CE7CDF9-2DDE-C04D-A9B9-78F138A1C3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986248-06F7-A441-A47A-264EBD310E11}" type="datetimeFigureOut">
              <a:rPr lang="es-CO" smtClean="0"/>
              <a:t>17/11/2024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67570B4-267C-034E-B58B-04C03C9E55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041693D-7DB1-1144-97E3-85753EC9A0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62609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5" r:id="rId12"/>
    <p:sldLayoutId id="2147483676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9.xml"/><Relationship Id="rId3" Type="http://schemas.openxmlformats.org/officeDocument/2006/relationships/image" Target="../media/image5.png"/><Relationship Id="rId7" Type="http://schemas.openxmlformats.org/officeDocument/2006/relationships/diagramQuickStyle" Target="../diagrams/quickStyle9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6" Type="http://schemas.openxmlformats.org/officeDocument/2006/relationships/diagramLayout" Target="../diagrams/layout9.xml"/><Relationship Id="rId5" Type="http://schemas.openxmlformats.org/officeDocument/2006/relationships/diagramData" Target="../diagrams/data9.xml"/><Relationship Id="rId4" Type="http://schemas.openxmlformats.org/officeDocument/2006/relationships/image" Target="../media/image6.svg"/><Relationship Id="rId9" Type="http://schemas.microsoft.com/office/2007/relationships/diagramDrawing" Target="../diagrams/drawing9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0.xml"/><Relationship Id="rId3" Type="http://schemas.openxmlformats.org/officeDocument/2006/relationships/image" Target="../media/image5.png"/><Relationship Id="rId7" Type="http://schemas.openxmlformats.org/officeDocument/2006/relationships/diagramQuickStyle" Target="../diagrams/quickStyle10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6" Type="http://schemas.openxmlformats.org/officeDocument/2006/relationships/diagramLayout" Target="../diagrams/layout10.xml"/><Relationship Id="rId5" Type="http://schemas.openxmlformats.org/officeDocument/2006/relationships/diagramData" Target="../diagrams/data10.xml"/><Relationship Id="rId4" Type="http://schemas.openxmlformats.org/officeDocument/2006/relationships/image" Target="../media/image6.svg"/><Relationship Id="rId9" Type="http://schemas.microsoft.com/office/2007/relationships/diagramDrawing" Target="../diagrams/drawing10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1.xml"/><Relationship Id="rId3" Type="http://schemas.openxmlformats.org/officeDocument/2006/relationships/image" Target="../media/image5.png"/><Relationship Id="rId7" Type="http://schemas.openxmlformats.org/officeDocument/2006/relationships/diagramQuickStyle" Target="../diagrams/quickStyle1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6" Type="http://schemas.openxmlformats.org/officeDocument/2006/relationships/diagramLayout" Target="../diagrams/layout11.xml"/><Relationship Id="rId5" Type="http://schemas.openxmlformats.org/officeDocument/2006/relationships/diagramData" Target="../diagrams/data11.xml"/><Relationship Id="rId4" Type="http://schemas.openxmlformats.org/officeDocument/2006/relationships/image" Target="../media/image6.svg"/><Relationship Id="rId9" Type="http://schemas.microsoft.com/office/2007/relationships/diagramDrawing" Target="../diagrams/drawing1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2.xml"/><Relationship Id="rId3" Type="http://schemas.openxmlformats.org/officeDocument/2006/relationships/image" Target="../media/image5.png"/><Relationship Id="rId7" Type="http://schemas.openxmlformats.org/officeDocument/2006/relationships/diagramQuickStyle" Target="../diagrams/quickStyle12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6" Type="http://schemas.openxmlformats.org/officeDocument/2006/relationships/diagramLayout" Target="../diagrams/layout12.xml"/><Relationship Id="rId5" Type="http://schemas.openxmlformats.org/officeDocument/2006/relationships/diagramData" Target="../diagrams/data12.xml"/><Relationship Id="rId4" Type="http://schemas.openxmlformats.org/officeDocument/2006/relationships/image" Target="../media/image6.svg"/><Relationship Id="rId9" Type="http://schemas.microsoft.com/office/2007/relationships/diagramDrawing" Target="../diagrams/drawing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5.pn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6.svg"/><Relationship Id="rId9" Type="http://schemas.microsoft.com/office/2007/relationships/diagramDrawing" Target="../diagrams/drawing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5.png"/><Relationship Id="rId7" Type="http://schemas.openxmlformats.org/officeDocument/2006/relationships/diagramQuickStyle" Target="../diagrams/quickStyle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6.svg"/><Relationship Id="rId9" Type="http://schemas.microsoft.com/office/2007/relationships/diagramDrawing" Target="../diagrams/drawing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5.png"/><Relationship Id="rId7" Type="http://schemas.openxmlformats.org/officeDocument/2006/relationships/diagramQuickStyle" Target="../diagrams/quickStyle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4" Type="http://schemas.openxmlformats.org/officeDocument/2006/relationships/image" Target="../media/image6.svg"/><Relationship Id="rId9" Type="http://schemas.microsoft.com/office/2007/relationships/diagramDrawing" Target="../diagrams/drawing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4.xml"/><Relationship Id="rId3" Type="http://schemas.openxmlformats.org/officeDocument/2006/relationships/image" Target="../media/image5.png"/><Relationship Id="rId7" Type="http://schemas.openxmlformats.org/officeDocument/2006/relationships/diagramQuickStyle" Target="../diagrams/quickStyle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6" Type="http://schemas.openxmlformats.org/officeDocument/2006/relationships/diagramLayout" Target="../diagrams/layout4.xml"/><Relationship Id="rId5" Type="http://schemas.openxmlformats.org/officeDocument/2006/relationships/diagramData" Target="../diagrams/data4.xml"/><Relationship Id="rId4" Type="http://schemas.openxmlformats.org/officeDocument/2006/relationships/image" Target="../media/image6.svg"/><Relationship Id="rId9" Type="http://schemas.microsoft.com/office/2007/relationships/diagramDrawing" Target="../diagrams/drawing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5.xml"/><Relationship Id="rId3" Type="http://schemas.openxmlformats.org/officeDocument/2006/relationships/image" Target="../media/image5.png"/><Relationship Id="rId7" Type="http://schemas.openxmlformats.org/officeDocument/2006/relationships/diagramQuickStyle" Target="../diagrams/quickStyle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6" Type="http://schemas.openxmlformats.org/officeDocument/2006/relationships/diagramLayout" Target="../diagrams/layout5.xml"/><Relationship Id="rId5" Type="http://schemas.openxmlformats.org/officeDocument/2006/relationships/diagramData" Target="../diagrams/data5.xml"/><Relationship Id="rId4" Type="http://schemas.openxmlformats.org/officeDocument/2006/relationships/image" Target="../media/image6.svg"/><Relationship Id="rId9" Type="http://schemas.microsoft.com/office/2007/relationships/diagramDrawing" Target="../diagrams/drawing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6.xml"/><Relationship Id="rId3" Type="http://schemas.openxmlformats.org/officeDocument/2006/relationships/image" Target="../media/image5.png"/><Relationship Id="rId7" Type="http://schemas.openxmlformats.org/officeDocument/2006/relationships/diagramQuickStyle" Target="../diagrams/quickStyle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6" Type="http://schemas.openxmlformats.org/officeDocument/2006/relationships/diagramLayout" Target="../diagrams/layout6.xml"/><Relationship Id="rId5" Type="http://schemas.openxmlformats.org/officeDocument/2006/relationships/diagramData" Target="../diagrams/data6.xml"/><Relationship Id="rId4" Type="http://schemas.openxmlformats.org/officeDocument/2006/relationships/image" Target="../media/image6.svg"/><Relationship Id="rId9" Type="http://schemas.microsoft.com/office/2007/relationships/diagramDrawing" Target="../diagrams/drawing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7.xml"/><Relationship Id="rId3" Type="http://schemas.openxmlformats.org/officeDocument/2006/relationships/image" Target="../media/image5.png"/><Relationship Id="rId7" Type="http://schemas.openxmlformats.org/officeDocument/2006/relationships/diagramQuickStyle" Target="../diagrams/quickStyle7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6" Type="http://schemas.openxmlformats.org/officeDocument/2006/relationships/diagramLayout" Target="../diagrams/layout7.xml"/><Relationship Id="rId5" Type="http://schemas.openxmlformats.org/officeDocument/2006/relationships/diagramData" Target="../diagrams/data7.xml"/><Relationship Id="rId4" Type="http://schemas.openxmlformats.org/officeDocument/2006/relationships/image" Target="../media/image6.svg"/><Relationship Id="rId9" Type="http://schemas.microsoft.com/office/2007/relationships/diagramDrawing" Target="../diagrams/drawing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8.xml"/><Relationship Id="rId3" Type="http://schemas.openxmlformats.org/officeDocument/2006/relationships/image" Target="../media/image5.png"/><Relationship Id="rId7" Type="http://schemas.openxmlformats.org/officeDocument/2006/relationships/diagramQuickStyle" Target="../diagrams/quickStyle8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6" Type="http://schemas.openxmlformats.org/officeDocument/2006/relationships/diagramLayout" Target="../diagrams/layout8.xml"/><Relationship Id="rId5" Type="http://schemas.openxmlformats.org/officeDocument/2006/relationships/diagramData" Target="../diagrams/data8.xml"/><Relationship Id="rId4" Type="http://schemas.openxmlformats.org/officeDocument/2006/relationships/image" Target="../media/image6.svg"/><Relationship Id="rId9" Type="http://schemas.microsoft.com/office/2007/relationships/diagramDrawing" Target="../diagrams/drawin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015D167A-EE62-EA02-E6F4-53710691F485}"/>
              </a:ext>
            </a:extLst>
          </p:cNvPr>
          <p:cNvSpPr txBox="1"/>
          <p:nvPr/>
        </p:nvSpPr>
        <p:spPr>
          <a:xfrm>
            <a:off x="963671" y="2551837"/>
            <a:ext cx="87580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5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Work Sans Bold Roman" pitchFamily="2" charset="77"/>
                <a:ea typeface="+mn-ea"/>
                <a:cs typeface="+mn-cs"/>
              </a:rPr>
              <a:t>Top ejecución de metas 2024</a:t>
            </a:r>
            <a:endParaRPr kumimoji="0" lang="es-ES" sz="4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Work Sans Bold Roman" pitchFamily="2" charset="77"/>
              <a:ea typeface="+mn-ea"/>
              <a:cs typeface="+mn-cs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6C7B5D9D-8BA1-E363-9582-48DCE06DF80A}"/>
              </a:ext>
            </a:extLst>
          </p:cNvPr>
          <p:cNvSpPr txBox="1"/>
          <p:nvPr/>
        </p:nvSpPr>
        <p:spPr>
          <a:xfrm>
            <a:off x="1022809" y="4270343"/>
            <a:ext cx="66034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>
                <a:solidFill>
                  <a:srgbClr val="38AA00"/>
                </a:solidFill>
              </a:rPr>
              <a:t>Corte 31 de octubre de 2024 </a:t>
            </a:r>
            <a:endParaRPr lang="es-CO" dirty="0">
              <a:solidFill>
                <a:srgbClr val="38AA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74731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CuadroTexto 53">
            <a:extLst>
              <a:ext uri="{FF2B5EF4-FFF2-40B4-BE49-F238E27FC236}">
                <a16:creationId xmlns:a16="http://schemas.microsoft.com/office/drawing/2014/main" id="{F07E9546-EAED-5735-5C27-E0A1113F87FB}"/>
              </a:ext>
            </a:extLst>
          </p:cNvPr>
          <p:cNvSpPr txBox="1"/>
          <p:nvPr/>
        </p:nvSpPr>
        <p:spPr>
          <a:xfrm>
            <a:off x="733314" y="200159"/>
            <a:ext cx="9457607" cy="480131"/>
          </a:xfrm>
          <a:prstGeom prst="rect">
            <a:avLst/>
          </a:prstGeom>
        </p:spPr>
        <p:txBody>
          <a:bodyPr/>
          <a:lstStyle>
            <a:defPPr>
              <a:defRPr lang="es-CO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rgbClr val="00314D"/>
                </a:solidFill>
                <a:latin typeface="Work Sans" pitchFamily="2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3200" b="1" i="0" u="none" strike="noStrike" kern="1200" cap="none" spc="0" normalizeH="0" baseline="0" noProof="0" dirty="0">
                <a:ln>
                  <a:noFill/>
                </a:ln>
                <a:solidFill>
                  <a:srgbClr val="00324D"/>
                </a:solidFill>
                <a:effectLst/>
                <a:uLnTx/>
                <a:uFillTx/>
                <a:latin typeface="Work Sans" pitchFamily="2" charset="0"/>
                <a:ea typeface="+mj-ea"/>
                <a:cs typeface="+mj-cs"/>
              </a:rPr>
              <a:t>Formación Profesional </a:t>
            </a:r>
            <a:r>
              <a:rPr lang="es-MX" sz="3200" dirty="0">
                <a:solidFill>
                  <a:srgbClr val="00324D"/>
                </a:solidFill>
              </a:rPr>
              <a:t>Economía Popular</a:t>
            </a:r>
            <a:endParaRPr kumimoji="0" lang="es-MX" sz="3200" b="1" i="0" u="none" strike="noStrike" kern="1200" cap="none" spc="0" normalizeH="0" baseline="0" noProof="0" dirty="0">
              <a:ln>
                <a:noFill/>
              </a:ln>
              <a:solidFill>
                <a:srgbClr val="38AA00"/>
              </a:solidFill>
              <a:effectLst/>
              <a:uLnTx/>
              <a:uFillTx/>
              <a:latin typeface="Work Sans" pitchFamily="2" charset="0"/>
              <a:ea typeface="+mj-ea"/>
              <a:cs typeface="+mj-cs"/>
            </a:endParaRPr>
          </a:p>
        </p:txBody>
      </p:sp>
      <p:pic>
        <p:nvPicPr>
          <p:cNvPr id="55" name="Gráfico 54">
            <a:extLst>
              <a:ext uri="{FF2B5EF4-FFF2-40B4-BE49-F238E27FC236}">
                <a16:creationId xmlns:a16="http://schemas.microsoft.com/office/drawing/2014/main" id="{E94C7E13-1760-A28C-AB2B-87F3804CD8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V="1">
            <a:off x="52095" y="937680"/>
            <a:ext cx="3065317" cy="45719"/>
          </a:xfrm>
          <a:prstGeom prst="rect">
            <a:avLst/>
          </a:prstGeom>
        </p:spPr>
      </p:pic>
      <p:sp>
        <p:nvSpPr>
          <p:cNvPr id="64" name="Rectángulo 63">
            <a:extLst>
              <a:ext uri="{FF2B5EF4-FFF2-40B4-BE49-F238E27FC236}">
                <a16:creationId xmlns:a16="http://schemas.microsoft.com/office/drawing/2014/main" id="{F0724F3D-6922-A1EE-E872-E5F3CA61E0C8}"/>
              </a:ext>
            </a:extLst>
          </p:cNvPr>
          <p:cNvSpPr/>
          <p:nvPr/>
        </p:nvSpPr>
        <p:spPr>
          <a:xfrm>
            <a:off x="-66258" y="6808642"/>
            <a:ext cx="12192000" cy="49358"/>
          </a:xfrm>
          <a:prstGeom prst="rect">
            <a:avLst/>
          </a:prstGeom>
          <a:solidFill>
            <a:srgbClr val="38A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Work Sans "/>
              <a:ea typeface="+mn-ea"/>
              <a:cs typeface="+mn-cs"/>
            </a:endParaRPr>
          </a:p>
        </p:txBody>
      </p:sp>
      <p:graphicFrame>
        <p:nvGraphicFramePr>
          <p:cNvPr id="15" name="Diagrama 14">
            <a:extLst>
              <a:ext uri="{FF2B5EF4-FFF2-40B4-BE49-F238E27FC236}">
                <a16:creationId xmlns:a16="http://schemas.microsoft.com/office/drawing/2014/main" id="{30032164-7362-44D5-A82A-0DAC7CDFAD5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94408144"/>
              </p:ext>
            </p:extLst>
          </p:nvPr>
        </p:nvGraphicFramePr>
        <p:xfrm>
          <a:off x="124287" y="1240788"/>
          <a:ext cx="11833934" cy="52895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23" name="Flecha: hacia arriba 22">
            <a:extLst>
              <a:ext uri="{FF2B5EF4-FFF2-40B4-BE49-F238E27FC236}">
                <a16:creationId xmlns:a16="http://schemas.microsoft.com/office/drawing/2014/main" id="{3CA25136-CCFE-4489-B98C-7FC37AC77D86}"/>
              </a:ext>
            </a:extLst>
          </p:cNvPr>
          <p:cNvSpPr/>
          <p:nvPr/>
        </p:nvSpPr>
        <p:spPr>
          <a:xfrm>
            <a:off x="5847287" y="1404797"/>
            <a:ext cx="383103" cy="1458157"/>
          </a:xfrm>
          <a:prstGeom prst="upArrow">
            <a:avLst/>
          </a:prstGeom>
          <a:solidFill>
            <a:srgbClr val="FF6C00"/>
          </a:solidFill>
          <a:ln>
            <a:solidFill>
              <a:srgbClr val="FF6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7" name="Flecha: hacia arriba 26">
            <a:extLst>
              <a:ext uri="{FF2B5EF4-FFF2-40B4-BE49-F238E27FC236}">
                <a16:creationId xmlns:a16="http://schemas.microsoft.com/office/drawing/2014/main" id="{0D796B2D-08B8-466F-9060-50572B7CB89F}"/>
              </a:ext>
            </a:extLst>
          </p:cNvPr>
          <p:cNvSpPr/>
          <p:nvPr/>
        </p:nvSpPr>
        <p:spPr>
          <a:xfrm rot="10800000">
            <a:off x="5842739" y="4788250"/>
            <a:ext cx="383103" cy="1458157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28300088-CE22-DDB5-5F2C-150B7967CF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3611358"/>
              </p:ext>
            </p:extLst>
          </p:nvPr>
        </p:nvGraphicFramePr>
        <p:xfrm>
          <a:off x="333757" y="1378883"/>
          <a:ext cx="5323242" cy="21894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9176">
                  <a:extLst>
                    <a:ext uri="{9D8B030D-6E8A-4147-A177-3AD203B41FA5}">
                      <a16:colId xmlns:a16="http://schemas.microsoft.com/office/drawing/2014/main" val="3935189146"/>
                    </a:ext>
                  </a:extLst>
                </a:gridCol>
                <a:gridCol w="1071140">
                  <a:extLst>
                    <a:ext uri="{9D8B030D-6E8A-4147-A177-3AD203B41FA5}">
                      <a16:colId xmlns:a16="http://schemas.microsoft.com/office/drawing/2014/main" val="1168796915"/>
                    </a:ext>
                  </a:extLst>
                </a:gridCol>
                <a:gridCol w="2171493">
                  <a:extLst>
                    <a:ext uri="{9D8B030D-6E8A-4147-A177-3AD203B41FA5}">
                      <a16:colId xmlns:a16="http://schemas.microsoft.com/office/drawing/2014/main" val="3436459146"/>
                    </a:ext>
                  </a:extLst>
                </a:gridCol>
                <a:gridCol w="1431433">
                  <a:extLst>
                    <a:ext uri="{9D8B030D-6E8A-4147-A177-3AD203B41FA5}">
                      <a16:colId xmlns:a16="http://schemas.microsoft.com/office/drawing/2014/main" val="2913986210"/>
                    </a:ext>
                  </a:extLst>
                </a:gridCol>
              </a:tblGrid>
              <a:tr h="437888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4287941"/>
                  </a:ext>
                </a:extLst>
              </a:tr>
              <a:tr h="437888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ALTO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Código Regional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% de Ejecución Cupos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516573723"/>
                  </a:ext>
                </a:extLst>
              </a:tr>
              <a:tr h="437888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25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 CUNDINAMARCA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551,48%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565181142"/>
                  </a:ext>
                </a:extLst>
              </a:tr>
              <a:tr h="437888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68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SANTANDER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265,08%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280720835"/>
                  </a:ext>
                </a:extLst>
              </a:tr>
              <a:tr h="437888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 BOLÍVAR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218,96%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624749025"/>
                  </a:ext>
                </a:extLst>
              </a:tr>
            </a:tbl>
          </a:graphicData>
        </a:graphic>
      </p:graphicFrame>
      <p:grpSp>
        <p:nvGrpSpPr>
          <p:cNvPr id="9" name="Grupo 8">
            <a:extLst>
              <a:ext uri="{FF2B5EF4-FFF2-40B4-BE49-F238E27FC236}">
                <a16:creationId xmlns:a16="http://schemas.microsoft.com/office/drawing/2014/main" id="{6519F738-9FB2-7952-2471-B0E010B9792A}"/>
              </a:ext>
            </a:extLst>
          </p:cNvPr>
          <p:cNvGrpSpPr/>
          <p:nvPr/>
        </p:nvGrpSpPr>
        <p:grpSpPr>
          <a:xfrm>
            <a:off x="4233128" y="2253932"/>
            <a:ext cx="1405116" cy="1295559"/>
            <a:chOff x="4919395" y="2318265"/>
            <a:chExt cx="601474" cy="1089365"/>
          </a:xfrm>
          <a:solidFill>
            <a:srgbClr val="FF6C00">
              <a:alpha val="20000"/>
            </a:srgbClr>
          </a:solidFill>
        </p:grpSpPr>
        <p:sp>
          <p:nvSpPr>
            <p:cNvPr id="11" name="Forma libre: forma 10">
              <a:extLst>
                <a:ext uri="{FF2B5EF4-FFF2-40B4-BE49-F238E27FC236}">
                  <a16:creationId xmlns:a16="http://schemas.microsoft.com/office/drawing/2014/main" id="{2A19FBCA-DEAD-B621-5A00-E177E0CC34F7}"/>
                </a:ext>
              </a:extLst>
            </p:cNvPr>
            <p:cNvSpPr/>
            <p:nvPr/>
          </p:nvSpPr>
          <p:spPr>
            <a:xfrm>
              <a:off x="4919398" y="2318265"/>
              <a:ext cx="601471" cy="341410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12" name="Forma libre: forma 11">
              <a:extLst>
                <a:ext uri="{FF2B5EF4-FFF2-40B4-BE49-F238E27FC236}">
                  <a16:creationId xmlns:a16="http://schemas.microsoft.com/office/drawing/2014/main" id="{EA3B1EAA-2966-CC0B-6585-CC073D37E5AE}"/>
                </a:ext>
              </a:extLst>
            </p:cNvPr>
            <p:cNvSpPr/>
            <p:nvPr/>
          </p:nvSpPr>
          <p:spPr>
            <a:xfrm>
              <a:off x="4919395" y="2688181"/>
              <a:ext cx="601472" cy="345054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13" name="Forma libre: forma 12">
              <a:extLst>
                <a:ext uri="{FF2B5EF4-FFF2-40B4-BE49-F238E27FC236}">
                  <a16:creationId xmlns:a16="http://schemas.microsoft.com/office/drawing/2014/main" id="{C24A66B4-8F33-6BA3-E1EA-DAA9B0EA0F11}"/>
                </a:ext>
              </a:extLst>
            </p:cNvPr>
            <p:cNvSpPr/>
            <p:nvPr/>
          </p:nvSpPr>
          <p:spPr>
            <a:xfrm>
              <a:off x="4919397" y="3063058"/>
              <a:ext cx="601470" cy="344572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</p:grpSp>
      <p:graphicFrame>
        <p:nvGraphicFramePr>
          <p:cNvPr id="14" name="Tabla 13">
            <a:extLst>
              <a:ext uri="{FF2B5EF4-FFF2-40B4-BE49-F238E27FC236}">
                <a16:creationId xmlns:a16="http://schemas.microsoft.com/office/drawing/2014/main" id="{C40E95A6-0120-A48D-23BC-022EE33B4A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6363313"/>
              </p:ext>
            </p:extLst>
          </p:nvPr>
        </p:nvGraphicFramePr>
        <p:xfrm>
          <a:off x="333757" y="4230509"/>
          <a:ext cx="5304483" cy="20156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6889">
                  <a:extLst>
                    <a:ext uri="{9D8B030D-6E8A-4147-A177-3AD203B41FA5}">
                      <a16:colId xmlns:a16="http://schemas.microsoft.com/office/drawing/2014/main" val="3237192517"/>
                    </a:ext>
                  </a:extLst>
                </a:gridCol>
                <a:gridCol w="1067365">
                  <a:extLst>
                    <a:ext uri="{9D8B030D-6E8A-4147-A177-3AD203B41FA5}">
                      <a16:colId xmlns:a16="http://schemas.microsoft.com/office/drawing/2014/main" val="1217452003"/>
                    </a:ext>
                  </a:extLst>
                </a:gridCol>
                <a:gridCol w="2163841">
                  <a:extLst>
                    <a:ext uri="{9D8B030D-6E8A-4147-A177-3AD203B41FA5}">
                      <a16:colId xmlns:a16="http://schemas.microsoft.com/office/drawing/2014/main" val="2298015458"/>
                    </a:ext>
                  </a:extLst>
                </a:gridCol>
                <a:gridCol w="1426388">
                  <a:extLst>
                    <a:ext uri="{9D8B030D-6E8A-4147-A177-3AD203B41FA5}">
                      <a16:colId xmlns:a16="http://schemas.microsoft.com/office/drawing/2014/main" val="2936613418"/>
                    </a:ext>
                  </a:extLst>
                </a:gridCol>
              </a:tblGrid>
              <a:tr h="403120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0233351"/>
                  </a:ext>
                </a:extLst>
              </a:tr>
              <a:tr h="403120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BAJO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Código Regional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% de Ejecución Cupos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052152513"/>
                  </a:ext>
                </a:extLst>
              </a:tr>
              <a:tr h="40312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76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 VALLE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134,17%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2161010929"/>
                  </a:ext>
                </a:extLst>
              </a:tr>
              <a:tr h="40312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 DISTRITO CAPITAL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139,84%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275074030"/>
                  </a:ext>
                </a:extLst>
              </a:tr>
              <a:tr h="40312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ANTIOQUIA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193,64%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399311751"/>
                  </a:ext>
                </a:extLst>
              </a:tr>
            </a:tbl>
          </a:graphicData>
        </a:graphic>
      </p:graphicFrame>
      <p:grpSp>
        <p:nvGrpSpPr>
          <p:cNvPr id="19" name="Grupo 18">
            <a:extLst>
              <a:ext uri="{FF2B5EF4-FFF2-40B4-BE49-F238E27FC236}">
                <a16:creationId xmlns:a16="http://schemas.microsoft.com/office/drawing/2014/main" id="{18F1F1CA-E3DB-E4D4-728C-A99511435E5A}"/>
              </a:ext>
            </a:extLst>
          </p:cNvPr>
          <p:cNvGrpSpPr/>
          <p:nvPr/>
        </p:nvGrpSpPr>
        <p:grpSpPr>
          <a:xfrm>
            <a:off x="4233128" y="5045926"/>
            <a:ext cx="1414327" cy="1197165"/>
            <a:chOff x="4923916" y="4979587"/>
            <a:chExt cx="60266" cy="1003583"/>
          </a:xfrm>
          <a:solidFill>
            <a:srgbClr val="FF6C00">
              <a:alpha val="20000"/>
            </a:srgbClr>
          </a:solidFill>
        </p:grpSpPr>
        <p:sp>
          <p:nvSpPr>
            <p:cNvPr id="20" name="Forma libre: forma 19">
              <a:extLst>
                <a:ext uri="{FF2B5EF4-FFF2-40B4-BE49-F238E27FC236}">
                  <a16:creationId xmlns:a16="http://schemas.microsoft.com/office/drawing/2014/main" id="{2EF489B5-DE19-4500-4D48-07099C36E9CF}"/>
                </a:ext>
              </a:extLst>
            </p:cNvPr>
            <p:cNvSpPr/>
            <p:nvPr/>
          </p:nvSpPr>
          <p:spPr>
            <a:xfrm>
              <a:off x="4923916" y="4979587"/>
              <a:ext cx="59059" cy="314959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22" name="Forma libre: forma 21">
              <a:extLst>
                <a:ext uri="{FF2B5EF4-FFF2-40B4-BE49-F238E27FC236}">
                  <a16:creationId xmlns:a16="http://schemas.microsoft.com/office/drawing/2014/main" id="{5247173B-4F7C-AC86-733E-14A593815AE9}"/>
                </a:ext>
              </a:extLst>
            </p:cNvPr>
            <p:cNvSpPr/>
            <p:nvPr/>
          </p:nvSpPr>
          <p:spPr>
            <a:xfrm>
              <a:off x="4923916" y="5324832"/>
              <a:ext cx="60266" cy="314959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24" name="Forma libre: forma 23">
              <a:extLst>
                <a:ext uri="{FF2B5EF4-FFF2-40B4-BE49-F238E27FC236}">
                  <a16:creationId xmlns:a16="http://schemas.microsoft.com/office/drawing/2014/main" id="{5720596C-358B-3EF1-05CC-E24B409779E9}"/>
                </a:ext>
              </a:extLst>
            </p:cNvPr>
            <p:cNvSpPr/>
            <p:nvPr/>
          </p:nvSpPr>
          <p:spPr>
            <a:xfrm>
              <a:off x="4923916" y="5668212"/>
              <a:ext cx="59059" cy="314958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</p:grpSp>
      <p:graphicFrame>
        <p:nvGraphicFramePr>
          <p:cNvPr id="29" name="Tabla 28">
            <a:extLst>
              <a:ext uri="{FF2B5EF4-FFF2-40B4-BE49-F238E27FC236}">
                <a16:creationId xmlns:a16="http://schemas.microsoft.com/office/drawing/2014/main" id="{F8135699-658B-9CE9-6CE8-6B0B9D6B70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6679500"/>
              </p:ext>
            </p:extLst>
          </p:nvPr>
        </p:nvGraphicFramePr>
        <p:xfrm>
          <a:off x="6372657" y="1378883"/>
          <a:ext cx="5371506" cy="221261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1551">
                  <a:extLst>
                    <a:ext uri="{9D8B030D-6E8A-4147-A177-3AD203B41FA5}">
                      <a16:colId xmlns:a16="http://schemas.microsoft.com/office/drawing/2014/main" val="504636799"/>
                    </a:ext>
                  </a:extLst>
                </a:gridCol>
                <a:gridCol w="530559">
                  <a:extLst>
                    <a:ext uri="{9D8B030D-6E8A-4147-A177-3AD203B41FA5}">
                      <a16:colId xmlns:a16="http://schemas.microsoft.com/office/drawing/2014/main" val="180610093"/>
                    </a:ext>
                  </a:extLst>
                </a:gridCol>
                <a:gridCol w="921243">
                  <a:extLst>
                    <a:ext uri="{9D8B030D-6E8A-4147-A177-3AD203B41FA5}">
                      <a16:colId xmlns:a16="http://schemas.microsoft.com/office/drawing/2014/main" val="1050645751"/>
                    </a:ext>
                  </a:extLst>
                </a:gridCol>
                <a:gridCol w="477503">
                  <a:extLst>
                    <a:ext uri="{9D8B030D-6E8A-4147-A177-3AD203B41FA5}">
                      <a16:colId xmlns:a16="http://schemas.microsoft.com/office/drawing/2014/main" val="3886790805"/>
                    </a:ext>
                  </a:extLst>
                </a:gridCol>
                <a:gridCol w="2411631">
                  <a:extLst>
                    <a:ext uri="{9D8B030D-6E8A-4147-A177-3AD203B41FA5}">
                      <a16:colId xmlns:a16="http://schemas.microsoft.com/office/drawing/2014/main" val="4084623045"/>
                    </a:ext>
                  </a:extLst>
                </a:gridCol>
                <a:gridCol w="709019">
                  <a:extLst>
                    <a:ext uri="{9D8B030D-6E8A-4147-A177-3AD203B41FA5}">
                      <a16:colId xmlns:a16="http://schemas.microsoft.com/office/drawing/2014/main" val="3827935412"/>
                    </a:ext>
                  </a:extLst>
                </a:gridCol>
              </a:tblGrid>
              <a:tr h="373676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CENTRO DE FORMACIÓN</a:t>
                      </a:r>
                      <a:endParaRPr lang="es-CO" sz="10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5567516"/>
                  </a:ext>
                </a:extLst>
              </a:tr>
              <a:tr h="437835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ALTO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Código 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Código Centro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Centro de Formación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% de Ejecución Cupos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672729572"/>
                  </a:ext>
                </a:extLst>
              </a:tr>
              <a:tr h="630578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54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NORTE DE SANTANDER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9119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u="none" strike="noStrike" dirty="0">
                          <a:effectLst/>
                        </a:rPr>
                        <a:t>CENTRO DE FORMACIÓN PARA EL DESARROLLO RURAL Y MINERO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1805,56%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896997289"/>
                  </a:ext>
                </a:extLst>
              </a:tr>
              <a:tr h="37367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20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CESAR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9521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u="none" strike="noStrike" dirty="0">
                          <a:effectLst/>
                        </a:rPr>
                        <a:t>CENTRO DE INNOVACIÓN Y DE GESTIÓN EMPRESARIAL Y CULTURAL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1765,56%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348142330"/>
                  </a:ext>
                </a:extLst>
              </a:tr>
              <a:tr h="37367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23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CÓRDOBA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9523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CENTRO DE COMERCIO, INDUSTRIA Y TURISMO DE CORDOBA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752,12%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2369600834"/>
                  </a:ext>
                </a:extLst>
              </a:tr>
            </a:tbl>
          </a:graphicData>
        </a:graphic>
      </p:graphicFrame>
      <p:grpSp>
        <p:nvGrpSpPr>
          <p:cNvPr id="30" name="Grupo 29">
            <a:extLst>
              <a:ext uri="{FF2B5EF4-FFF2-40B4-BE49-F238E27FC236}">
                <a16:creationId xmlns:a16="http://schemas.microsoft.com/office/drawing/2014/main" id="{EA80BEC3-E779-13DC-5C7A-1058720997E7}"/>
              </a:ext>
            </a:extLst>
          </p:cNvPr>
          <p:cNvGrpSpPr/>
          <p:nvPr/>
        </p:nvGrpSpPr>
        <p:grpSpPr>
          <a:xfrm>
            <a:off x="11036605" y="2223483"/>
            <a:ext cx="686937" cy="1368019"/>
            <a:chOff x="4919395" y="2318265"/>
            <a:chExt cx="601474" cy="609024"/>
          </a:xfrm>
          <a:solidFill>
            <a:srgbClr val="FF6C00">
              <a:alpha val="20000"/>
            </a:srgbClr>
          </a:solidFill>
        </p:grpSpPr>
        <p:sp>
          <p:nvSpPr>
            <p:cNvPr id="31" name="Forma libre: forma 30">
              <a:extLst>
                <a:ext uri="{FF2B5EF4-FFF2-40B4-BE49-F238E27FC236}">
                  <a16:creationId xmlns:a16="http://schemas.microsoft.com/office/drawing/2014/main" id="{12DC7A56-81DE-65A9-CA05-47ED668D4336}"/>
                </a:ext>
              </a:extLst>
            </p:cNvPr>
            <p:cNvSpPr/>
            <p:nvPr/>
          </p:nvSpPr>
          <p:spPr>
            <a:xfrm>
              <a:off x="4919398" y="2318265"/>
              <a:ext cx="601471" cy="269856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32" name="Forma libre: forma 31">
              <a:extLst>
                <a:ext uri="{FF2B5EF4-FFF2-40B4-BE49-F238E27FC236}">
                  <a16:creationId xmlns:a16="http://schemas.microsoft.com/office/drawing/2014/main" id="{B580E7D8-A5D7-1CC5-EABD-20188D6A956E}"/>
                </a:ext>
              </a:extLst>
            </p:cNvPr>
            <p:cNvSpPr/>
            <p:nvPr/>
          </p:nvSpPr>
          <p:spPr>
            <a:xfrm>
              <a:off x="4919395" y="2603649"/>
              <a:ext cx="601472" cy="141455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33" name="Forma libre: forma 32">
              <a:extLst>
                <a:ext uri="{FF2B5EF4-FFF2-40B4-BE49-F238E27FC236}">
                  <a16:creationId xmlns:a16="http://schemas.microsoft.com/office/drawing/2014/main" id="{A9AC48FC-D17E-9637-7A92-84A4C044FA30}"/>
                </a:ext>
              </a:extLst>
            </p:cNvPr>
            <p:cNvSpPr/>
            <p:nvPr/>
          </p:nvSpPr>
          <p:spPr>
            <a:xfrm>
              <a:off x="4919397" y="2761898"/>
              <a:ext cx="601470" cy="165391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</p:grpSp>
      <p:graphicFrame>
        <p:nvGraphicFramePr>
          <p:cNvPr id="34" name="Tabla 33">
            <a:extLst>
              <a:ext uri="{FF2B5EF4-FFF2-40B4-BE49-F238E27FC236}">
                <a16:creationId xmlns:a16="http://schemas.microsoft.com/office/drawing/2014/main" id="{8104A9C9-DE92-52DF-C2E5-94357E3E5F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5513251"/>
              </p:ext>
            </p:extLst>
          </p:nvPr>
        </p:nvGraphicFramePr>
        <p:xfrm>
          <a:off x="6372657" y="4230509"/>
          <a:ext cx="5371506" cy="202727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1551">
                  <a:extLst>
                    <a:ext uri="{9D8B030D-6E8A-4147-A177-3AD203B41FA5}">
                      <a16:colId xmlns:a16="http://schemas.microsoft.com/office/drawing/2014/main" val="1705887190"/>
                    </a:ext>
                  </a:extLst>
                </a:gridCol>
                <a:gridCol w="530559">
                  <a:extLst>
                    <a:ext uri="{9D8B030D-6E8A-4147-A177-3AD203B41FA5}">
                      <a16:colId xmlns:a16="http://schemas.microsoft.com/office/drawing/2014/main" val="3949992961"/>
                    </a:ext>
                  </a:extLst>
                </a:gridCol>
                <a:gridCol w="921243">
                  <a:extLst>
                    <a:ext uri="{9D8B030D-6E8A-4147-A177-3AD203B41FA5}">
                      <a16:colId xmlns:a16="http://schemas.microsoft.com/office/drawing/2014/main" val="2914627270"/>
                    </a:ext>
                  </a:extLst>
                </a:gridCol>
                <a:gridCol w="477503">
                  <a:extLst>
                    <a:ext uri="{9D8B030D-6E8A-4147-A177-3AD203B41FA5}">
                      <a16:colId xmlns:a16="http://schemas.microsoft.com/office/drawing/2014/main" val="1836256706"/>
                    </a:ext>
                  </a:extLst>
                </a:gridCol>
                <a:gridCol w="2411631">
                  <a:extLst>
                    <a:ext uri="{9D8B030D-6E8A-4147-A177-3AD203B41FA5}">
                      <a16:colId xmlns:a16="http://schemas.microsoft.com/office/drawing/2014/main" val="4097509713"/>
                    </a:ext>
                  </a:extLst>
                </a:gridCol>
                <a:gridCol w="709019">
                  <a:extLst>
                    <a:ext uri="{9D8B030D-6E8A-4147-A177-3AD203B41FA5}">
                      <a16:colId xmlns:a16="http://schemas.microsoft.com/office/drawing/2014/main" val="367605741"/>
                    </a:ext>
                  </a:extLst>
                </a:gridCol>
              </a:tblGrid>
              <a:tr h="391565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CENTRO DE FORMACIÓN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17476519"/>
                  </a:ext>
                </a:extLst>
              </a:tr>
              <a:tr h="446321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BAJO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Código Regional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Código Centro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Centro de Formación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% de Ejecución Cupos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727690908"/>
                  </a:ext>
                </a:extLst>
              </a:tr>
              <a:tr h="39156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 ATLÁNTICO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9208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u="none" strike="noStrike" dirty="0">
                          <a:effectLst/>
                        </a:rPr>
                        <a:t>CENTRO INDUSTRIAL Y DE AVIACION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0,00%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678622042"/>
                  </a:ext>
                </a:extLst>
              </a:tr>
              <a:tr h="39156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ANTIOQUIA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9402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u="none" strike="noStrike" dirty="0">
                          <a:effectLst/>
                        </a:rPr>
                        <a:t>CENTRO DE SERVICIOS Y GESTION EMPRESARIAL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0,00%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190909205"/>
                  </a:ext>
                </a:extLst>
              </a:tr>
              <a:tr h="39156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70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SUCRE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9542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u="none" strike="noStrike">
                          <a:effectLst/>
                        </a:rPr>
                        <a:t>CENTRO DE LA INNOVACION, LA TECNOLOGIA Y LOS SERVICIOS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7,44%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911122776"/>
                  </a:ext>
                </a:extLst>
              </a:tr>
            </a:tbl>
          </a:graphicData>
        </a:graphic>
      </p:graphicFrame>
      <p:grpSp>
        <p:nvGrpSpPr>
          <p:cNvPr id="35" name="Grupo 34">
            <a:extLst>
              <a:ext uri="{FF2B5EF4-FFF2-40B4-BE49-F238E27FC236}">
                <a16:creationId xmlns:a16="http://schemas.microsoft.com/office/drawing/2014/main" id="{F32CAEAB-979D-1239-1554-548D826C8DAE}"/>
              </a:ext>
            </a:extLst>
          </p:cNvPr>
          <p:cNvGrpSpPr/>
          <p:nvPr/>
        </p:nvGrpSpPr>
        <p:grpSpPr>
          <a:xfrm>
            <a:off x="11045860" y="5101443"/>
            <a:ext cx="108900" cy="1132550"/>
            <a:chOff x="4923915" y="4979587"/>
            <a:chExt cx="126874" cy="1003583"/>
          </a:xfrm>
          <a:solidFill>
            <a:srgbClr val="FF0000">
              <a:alpha val="30196"/>
            </a:srgbClr>
          </a:solidFill>
        </p:grpSpPr>
        <p:sp>
          <p:nvSpPr>
            <p:cNvPr id="36" name="Forma libre: forma 35">
              <a:extLst>
                <a:ext uri="{FF2B5EF4-FFF2-40B4-BE49-F238E27FC236}">
                  <a16:creationId xmlns:a16="http://schemas.microsoft.com/office/drawing/2014/main" id="{A9D3A892-3F1F-4C55-7EF3-363DF70A61A4}"/>
                </a:ext>
              </a:extLst>
            </p:cNvPr>
            <p:cNvSpPr/>
            <p:nvPr/>
          </p:nvSpPr>
          <p:spPr>
            <a:xfrm>
              <a:off x="4924956" y="4979587"/>
              <a:ext cx="45719" cy="314959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37" name="Forma libre: forma 36">
              <a:extLst>
                <a:ext uri="{FF2B5EF4-FFF2-40B4-BE49-F238E27FC236}">
                  <a16:creationId xmlns:a16="http://schemas.microsoft.com/office/drawing/2014/main" id="{59CE51E4-9D3B-E611-DE0A-A502DC27386B}"/>
                </a:ext>
              </a:extLst>
            </p:cNvPr>
            <p:cNvSpPr/>
            <p:nvPr/>
          </p:nvSpPr>
          <p:spPr>
            <a:xfrm>
              <a:off x="4923916" y="5324832"/>
              <a:ext cx="45720" cy="314959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38" name="Forma libre: forma 37">
              <a:extLst>
                <a:ext uri="{FF2B5EF4-FFF2-40B4-BE49-F238E27FC236}">
                  <a16:creationId xmlns:a16="http://schemas.microsoft.com/office/drawing/2014/main" id="{C57B8C97-69B9-A6E2-24C5-C31197C9D423}"/>
                </a:ext>
              </a:extLst>
            </p:cNvPr>
            <p:cNvSpPr/>
            <p:nvPr/>
          </p:nvSpPr>
          <p:spPr>
            <a:xfrm>
              <a:off x="4923915" y="5668212"/>
              <a:ext cx="126874" cy="314958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</p:grpSp>
    </p:spTree>
    <p:extLst>
      <p:ext uri="{BB962C8B-B14F-4D97-AF65-F5344CB8AC3E}">
        <p14:creationId xmlns:p14="http://schemas.microsoft.com/office/powerpoint/2010/main" val="6858140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CuadroTexto 53">
            <a:extLst>
              <a:ext uri="{FF2B5EF4-FFF2-40B4-BE49-F238E27FC236}">
                <a16:creationId xmlns:a16="http://schemas.microsoft.com/office/drawing/2014/main" id="{F07E9546-EAED-5735-5C27-E0A1113F87FB}"/>
              </a:ext>
            </a:extLst>
          </p:cNvPr>
          <p:cNvSpPr txBox="1"/>
          <p:nvPr/>
        </p:nvSpPr>
        <p:spPr>
          <a:xfrm>
            <a:off x="733314" y="200159"/>
            <a:ext cx="9457607" cy="480131"/>
          </a:xfrm>
          <a:prstGeom prst="rect">
            <a:avLst/>
          </a:prstGeom>
        </p:spPr>
        <p:txBody>
          <a:bodyPr/>
          <a:lstStyle>
            <a:defPPr>
              <a:defRPr lang="es-CO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rgbClr val="00314D"/>
                </a:solidFill>
                <a:latin typeface="Work Sans" pitchFamily="2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2400" dirty="0">
                <a:solidFill>
                  <a:srgbClr val="00324D"/>
                </a:solidFill>
              </a:rPr>
              <a:t>Certificación de competencias de</a:t>
            </a:r>
            <a:r>
              <a:rPr kumimoji="0" lang="es-MX" sz="2400" b="1" i="0" u="none" strike="noStrike" kern="1200" cap="none" spc="0" normalizeH="0" baseline="0" noProof="0" dirty="0">
                <a:ln>
                  <a:noFill/>
                </a:ln>
                <a:solidFill>
                  <a:srgbClr val="00324D"/>
                </a:solidFill>
                <a:effectLst/>
                <a:uLnTx/>
                <a:uFillTx/>
                <a:latin typeface="Work Sans" pitchFamily="2" charset="0"/>
                <a:ea typeface="+mj-ea"/>
                <a:cs typeface="+mj-cs"/>
              </a:rPr>
              <a:t> </a:t>
            </a:r>
            <a:r>
              <a:rPr lang="es-MX" sz="2400" dirty="0">
                <a:solidFill>
                  <a:srgbClr val="00324D"/>
                </a:solidFill>
              </a:rPr>
              <a:t>Economía Popular</a:t>
            </a:r>
            <a:endParaRPr kumimoji="0" lang="es-MX" sz="2400" b="1" i="0" u="none" strike="noStrike" kern="1200" cap="none" spc="0" normalizeH="0" baseline="0" noProof="0" dirty="0">
              <a:ln>
                <a:noFill/>
              </a:ln>
              <a:solidFill>
                <a:srgbClr val="38AA00"/>
              </a:solidFill>
              <a:effectLst/>
              <a:uLnTx/>
              <a:uFillTx/>
              <a:latin typeface="Work Sans" pitchFamily="2" charset="0"/>
              <a:ea typeface="+mj-ea"/>
              <a:cs typeface="+mj-cs"/>
            </a:endParaRPr>
          </a:p>
        </p:txBody>
      </p:sp>
      <p:pic>
        <p:nvPicPr>
          <p:cNvPr id="55" name="Gráfico 54">
            <a:extLst>
              <a:ext uri="{FF2B5EF4-FFF2-40B4-BE49-F238E27FC236}">
                <a16:creationId xmlns:a16="http://schemas.microsoft.com/office/drawing/2014/main" id="{E94C7E13-1760-A28C-AB2B-87F3804CD8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V="1">
            <a:off x="52095" y="937680"/>
            <a:ext cx="3065317" cy="45719"/>
          </a:xfrm>
          <a:prstGeom prst="rect">
            <a:avLst/>
          </a:prstGeom>
        </p:spPr>
      </p:pic>
      <p:sp>
        <p:nvSpPr>
          <p:cNvPr id="64" name="Rectángulo 63">
            <a:extLst>
              <a:ext uri="{FF2B5EF4-FFF2-40B4-BE49-F238E27FC236}">
                <a16:creationId xmlns:a16="http://schemas.microsoft.com/office/drawing/2014/main" id="{F0724F3D-6922-A1EE-E872-E5F3CA61E0C8}"/>
              </a:ext>
            </a:extLst>
          </p:cNvPr>
          <p:cNvSpPr/>
          <p:nvPr/>
        </p:nvSpPr>
        <p:spPr>
          <a:xfrm>
            <a:off x="-66258" y="6808642"/>
            <a:ext cx="12192000" cy="49358"/>
          </a:xfrm>
          <a:prstGeom prst="rect">
            <a:avLst/>
          </a:prstGeom>
          <a:solidFill>
            <a:srgbClr val="38A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Work Sans "/>
              <a:ea typeface="+mn-ea"/>
              <a:cs typeface="+mn-cs"/>
            </a:endParaRPr>
          </a:p>
        </p:txBody>
      </p:sp>
      <p:graphicFrame>
        <p:nvGraphicFramePr>
          <p:cNvPr id="15" name="Diagrama 14">
            <a:extLst>
              <a:ext uri="{FF2B5EF4-FFF2-40B4-BE49-F238E27FC236}">
                <a16:creationId xmlns:a16="http://schemas.microsoft.com/office/drawing/2014/main" id="{30032164-7362-44D5-A82A-0DAC7CDFAD51}"/>
              </a:ext>
            </a:extLst>
          </p:cNvPr>
          <p:cNvGraphicFramePr/>
          <p:nvPr/>
        </p:nvGraphicFramePr>
        <p:xfrm>
          <a:off x="124287" y="1240788"/>
          <a:ext cx="11833934" cy="52895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23" name="Flecha: hacia arriba 22">
            <a:extLst>
              <a:ext uri="{FF2B5EF4-FFF2-40B4-BE49-F238E27FC236}">
                <a16:creationId xmlns:a16="http://schemas.microsoft.com/office/drawing/2014/main" id="{3CA25136-CCFE-4489-B98C-7FC37AC77D86}"/>
              </a:ext>
            </a:extLst>
          </p:cNvPr>
          <p:cNvSpPr/>
          <p:nvPr/>
        </p:nvSpPr>
        <p:spPr>
          <a:xfrm>
            <a:off x="5847287" y="1386601"/>
            <a:ext cx="383103" cy="1458157"/>
          </a:xfrm>
          <a:prstGeom prst="upArrow">
            <a:avLst/>
          </a:prstGeom>
          <a:solidFill>
            <a:srgbClr val="FF6C00"/>
          </a:solidFill>
          <a:ln>
            <a:solidFill>
              <a:srgbClr val="38AA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7" name="Flecha: hacia arriba 26">
            <a:extLst>
              <a:ext uri="{FF2B5EF4-FFF2-40B4-BE49-F238E27FC236}">
                <a16:creationId xmlns:a16="http://schemas.microsoft.com/office/drawing/2014/main" id="{0D796B2D-08B8-466F-9060-50572B7CB89F}"/>
              </a:ext>
            </a:extLst>
          </p:cNvPr>
          <p:cNvSpPr/>
          <p:nvPr/>
        </p:nvSpPr>
        <p:spPr>
          <a:xfrm rot="10800000">
            <a:off x="5847288" y="4815546"/>
            <a:ext cx="383103" cy="1458157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AA268ACF-AD50-A999-B4AD-45351E4A8B49}"/>
              </a:ext>
            </a:extLst>
          </p:cNvPr>
          <p:cNvSpPr/>
          <p:nvPr/>
        </p:nvSpPr>
        <p:spPr>
          <a:xfrm>
            <a:off x="6500907" y="6353926"/>
            <a:ext cx="5031475" cy="37986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s-ES" sz="1000" dirty="0"/>
              <a:t>3 Centros de Formación presentan 0% de ejecución en cupos, de los cuales se colocaron los que tienen la mayor cantidad de metas.</a:t>
            </a:r>
            <a:endParaRPr lang="es-CO" sz="1000" dirty="0"/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4CCB5609-FF0C-DAA3-5CBA-D94C5C1088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5077274"/>
              </p:ext>
            </p:extLst>
          </p:nvPr>
        </p:nvGraphicFramePr>
        <p:xfrm>
          <a:off x="346358" y="1380990"/>
          <a:ext cx="5250939" cy="22016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0359">
                  <a:extLst>
                    <a:ext uri="{9D8B030D-6E8A-4147-A177-3AD203B41FA5}">
                      <a16:colId xmlns:a16="http://schemas.microsoft.com/office/drawing/2014/main" val="3585348036"/>
                    </a:ext>
                  </a:extLst>
                </a:gridCol>
                <a:gridCol w="1056591">
                  <a:extLst>
                    <a:ext uri="{9D8B030D-6E8A-4147-A177-3AD203B41FA5}">
                      <a16:colId xmlns:a16="http://schemas.microsoft.com/office/drawing/2014/main" val="1968991152"/>
                    </a:ext>
                  </a:extLst>
                </a:gridCol>
                <a:gridCol w="2141999">
                  <a:extLst>
                    <a:ext uri="{9D8B030D-6E8A-4147-A177-3AD203B41FA5}">
                      <a16:colId xmlns:a16="http://schemas.microsoft.com/office/drawing/2014/main" val="1189746560"/>
                    </a:ext>
                  </a:extLst>
                </a:gridCol>
                <a:gridCol w="1411990">
                  <a:extLst>
                    <a:ext uri="{9D8B030D-6E8A-4147-A177-3AD203B41FA5}">
                      <a16:colId xmlns:a16="http://schemas.microsoft.com/office/drawing/2014/main" val="3412918878"/>
                    </a:ext>
                  </a:extLst>
                </a:gridCol>
              </a:tblGrid>
              <a:tr h="440328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56729088"/>
                  </a:ext>
                </a:extLst>
              </a:tr>
              <a:tr h="440328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ALTO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Código Regional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% de Ejecución Cupos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968638562"/>
                  </a:ext>
                </a:extLst>
              </a:tr>
              <a:tr h="440328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85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CASANARE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184,62%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393296134"/>
                  </a:ext>
                </a:extLst>
              </a:tr>
              <a:tr h="440328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 GUAVIARE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108,11%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956354823"/>
                  </a:ext>
                </a:extLst>
              </a:tr>
              <a:tr h="440328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86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 PUTUMAYO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68,63%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324586619"/>
                  </a:ext>
                </a:extLst>
              </a:tr>
            </a:tbl>
          </a:graphicData>
        </a:graphic>
      </p:graphicFrame>
      <p:grpSp>
        <p:nvGrpSpPr>
          <p:cNvPr id="4" name="Grupo 3">
            <a:extLst>
              <a:ext uri="{FF2B5EF4-FFF2-40B4-BE49-F238E27FC236}">
                <a16:creationId xmlns:a16="http://schemas.microsoft.com/office/drawing/2014/main" id="{13C5608C-20A2-262A-C1E5-EEB44A5D6D81}"/>
              </a:ext>
            </a:extLst>
          </p:cNvPr>
          <p:cNvGrpSpPr/>
          <p:nvPr/>
        </p:nvGrpSpPr>
        <p:grpSpPr>
          <a:xfrm>
            <a:off x="4204364" y="2270370"/>
            <a:ext cx="1392933" cy="1291541"/>
            <a:chOff x="4919397" y="2318267"/>
            <a:chExt cx="601472" cy="1020220"/>
          </a:xfrm>
          <a:solidFill>
            <a:srgbClr val="FF6C00">
              <a:alpha val="20000"/>
            </a:srgbClr>
          </a:solidFill>
        </p:grpSpPr>
        <p:sp>
          <p:nvSpPr>
            <p:cNvPr id="5" name="Forma libre: forma 4">
              <a:extLst>
                <a:ext uri="{FF2B5EF4-FFF2-40B4-BE49-F238E27FC236}">
                  <a16:creationId xmlns:a16="http://schemas.microsoft.com/office/drawing/2014/main" id="{A06C81A9-127C-E50A-19CC-414675EB3F8D}"/>
                </a:ext>
              </a:extLst>
            </p:cNvPr>
            <p:cNvSpPr/>
            <p:nvPr/>
          </p:nvSpPr>
          <p:spPr>
            <a:xfrm>
              <a:off x="4919398" y="2318267"/>
              <a:ext cx="601471" cy="320400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6" name="Forma libre: forma 5">
              <a:extLst>
                <a:ext uri="{FF2B5EF4-FFF2-40B4-BE49-F238E27FC236}">
                  <a16:creationId xmlns:a16="http://schemas.microsoft.com/office/drawing/2014/main" id="{6D820CE6-E432-4B0D-7C4A-401257F07523}"/>
                </a:ext>
              </a:extLst>
            </p:cNvPr>
            <p:cNvSpPr/>
            <p:nvPr/>
          </p:nvSpPr>
          <p:spPr>
            <a:xfrm>
              <a:off x="4919398" y="2657986"/>
              <a:ext cx="601295" cy="320400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7" name="Forma libre: forma 6">
              <a:extLst>
                <a:ext uri="{FF2B5EF4-FFF2-40B4-BE49-F238E27FC236}">
                  <a16:creationId xmlns:a16="http://schemas.microsoft.com/office/drawing/2014/main" id="{27A17100-0EF4-5908-9A20-46EFF236C918}"/>
                </a:ext>
              </a:extLst>
            </p:cNvPr>
            <p:cNvSpPr/>
            <p:nvPr/>
          </p:nvSpPr>
          <p:spPr>
            <a:xfrm>
              <a:off x="4919397" y="3002255"/>
              <a:ext cx="384650" cy="336232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solidFill>
              <a:srgbClr val="FF00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</p:grpSp>
      <p:graphicFrame>
        <p:nvGraphicFramePr>
          <p:cNvPr id="8" name="Tabla 7">
            <a:extLst>
              <a:ext uri="{FF2B5EF4-FFF2-40B4-BE49-F238E27FC236}">
                <a16:creationId xmlns:a16="http://schemas.microsoft.com/office/drawing/2014/main" id="{40DFB6AA-FAB9-E4F8-0E8B-8DF39A9EC8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141183"/>
              </p:ext>
            </p:extLst>
          </p:nvPr>
        </p:nvGraphicFramePr>
        <p:xfrm>
          <a:off x="346357" y="4184111"/>
          <a:ext cx="5250531" cy="20546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0309">
                  <a:extLst>
                    <a:ext uri="{9D8B030D-6E8A-4147-A177-3AD203B41FA5}">
                      <a16:colId xmlns:a16="http://schemas.microsoft.com/office/drawing/2014/main" val="354699405"/>
                    </a:ext>
                  </a:extLst>
                </a:gridCol>
                <a:gridCol w="1056509">
                  <a:extLst>
                    <a:ext uri="{9D8B030D-6E8A-4147-A177-3AD203B41FA5}">
                      <a16:colId xmlns:a16="http://schemas.microsoft.com/office/drawing/2014/main" val="828036874"/>
                    </a:ext>
                  </a:extLst>
                </a:gridCol>
                <a:gridCol w="2141833">
                  <a:extLst>
                    <a:ext uri="{9D8B030D-6E8A-4147-A177-3AD203B41FA5}">
                      <a16:colId xmlns:a16="http://schemas.microsoft.com/office/drawing/2014/main" val="714449131"/>
                    </a:ext>
                  </a:extLst>
                </a:gridCol>
                <a:gridCol w="1411880">
                  <a:extLst>
                    <a:ext uri="{9D8B030D-6E8A-4147-A177-3AD203B41FA5}">
                      <a16:colId xmlns:a16="http://schemas.microsoft.com/office/drawing/2014/main" val="298259644"/>
                    </a:ext>
                  </a:extLst>
                </a:gridCol>
              </a:tblGrid>
              <a:tr h="410925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9812999"/>
                  </a:ext>
                </a:extLst>
              </a:tr>
              <a:tr h="410925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BAJO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Código Regional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% de Ejecución Cupos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366897755"/>
                  </a:ext>
                </a:extLst>
              </a:tr>
              <a:tr h="41092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81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 ARAUCA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0,00%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305831494"/>
                  </a:ext>
                </a:extLst>
              </a:tr>
              <a:tr h="41092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 CAQUETÁ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0,00%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2601715819"/>
                  </a:ext>
                </a:extLst>
              </a:tr>
              <a:tr h="41092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88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 SAN ANDRÉS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6,51%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676580238"/>
                  </a:ext>
                </a:extLst>
              </a:tr>
            </a:tbl>
          </a:graphicData>
        </a:graphic>
      </p:graphicFrame>
      <p:grpSp>
        <p:nvGrpSpPr>
          <p:cNvPr id="10" name="Grupo 9">
            <a:extLst>
              <a:ext uri="{FF2B5EF4-FFF2-40B4-BE49-F238E27FC236}">
                <a16:creationId xmlns:a16="http://schemas.microsoft.com/office/drawing/2014/main" id="{3EEE347E-C2CF-4BBB-590E-4751938107F3}"/>
              </a:ext>
            </a:extLst>
          </p:cNvPr>
          <p:cNvGrpSpPr/>
          <p:nvPr/>
        </p:nvGrpSpPr>
        <p:grpSpPr>
          <a:xfrm>
            <a:off x="4204324" y="5020447"/>
            <a:ext cx="108370" cy="1193530"/>
            <a:chOff x="4923916" y="4979587"/>
            <a:chExt cx="144940" cy="1003583"/>
          </a:xfrm>
          <a:solidFill>
            <a:srgbClr val="FF0000">
              <a:alpha val="30196"/>
            </a:srgbClr>
          </a:solidFill>
        </p:grpSpPr>
        <p:sp>
          <p:nvSpPr>
            <p:cNvPr id="16" name="Forma libre: forma 15">
              <a:extLst>
                <a:ext uri="{FF2B5EF4-FFF2-40B4-BE49-F238E27FC236}">
                  <a16:creationId xmlns:a16="http://schemas.microsoft.com/office/drawing/2014/main" id="{D08D6517-656D-FC5F-2729-6B3825F16214}"/>
                </a:ext>
              </a:extLst>
            </p:cNvPr>
            <p:cNvSpPr/>
            <p:nvPr/>
          </p:nvSpPr>
          <p:spPr>
            <a:xfrm>
              <a:off x="4924209" y="4979587"/>
              <a:ext cx="45719" cy="314959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17" name="Forma libre: forma 16">
              <a:extLst>
                <a:ext uri="{FF2B5EF4-FFF2-40B4-BE49-F238E27FC236}">
                  <a16:creationId xmlns:a16="http://schemas.microsoft.com/office/drawing/2014/main" id="{B0525E6A-39C0-D15C-8040-8D695F76DABD}"/>
                </a:ext>
              </a:extLst>
            </p:cNvPr>
            <p:cNvSpPr/>
            <p:nvPr/>
          </p:nvSpPr>
          <p:spPr>
            <a:xfrm>
              <a:off x="4923916" y="5324832"/>
              <a:ext cx="45720" cy="314959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18" name="Forma libre: forma 17">
              <a:extLst>
                <a:ext uri="{FF2B5EF4-FFF2-40B4-BE49-F238E27FC236}">
                  <a16:creationId xmlns:a16="http://schemas.microsoft.com/office/drawing/2014/main" id="{10F90029-EDF7-A919-D82F-DFC2C346EF46}"/>
                </a:ext>
              </a:extLst>
            </p:cNvPr>
            <p:cNvSpPr/>
            <p:nvPr/>
          </p:nvSpPr>
          <p:spPr>
            <a:xfrm>
              <a:off x="4923916" y="5668212"/>
              <a:ext cx="144940" cy="314958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</p:grpSp>
      <p:graphicFrame>
        <p:nvGraphicFramePr>
          <p:cNvPr id="19" name="Tabla 18">
            <a:extLst>
              <a:ext uri="{FF2B5EF4-FFF2-40B4-BE49-F238E27FC236}">
                <a16:creationId xmlns:a16="http://schemas.microsoft.com/office/drawing/2014/main" id="{94402F5B-38E3-5A18-1E77-00F1D6FF15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9016276"/>
              </p:ext>
            </p:extLst>
          </p:nvPr>
        </p:nvGraphicFramePr>
        <p:xfrm>
          <a:off x="6265938" y="1380990"/>
          <a:ext cx="5444228" cy="224300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5904">
                  <a:extLst>
                    <a:ext uri="{9D8B030D-6E8A-4147-A177-3AD203B41FA5}">
                      <a16:colId xmlns:a16="http://schemas.microsoft.com/office/drawing/2014/main" val="783092437"/>
                    </a:ext>
                  </a:extLst>
                </a:gridCol>
                <a:gridCol w="537742">
                  <a:extLst>
                    <a:ext uri="{9D8B030D-6E8A-4147-A177-3AD203B41FA5}">
                      <a16:colId xmlns:a16="http://schemas.microsoft.com/office/drawing/2014/main" val="3354607080"/>
                    </a:ext>
                  </a:extLst>
                </a:gridCol>
                <a:gridCol w="933715">
                  <a:extLst>
                    <a:ext uri="{9D8B030D-6E8A-4147-A177-3AD203B41FA5}">
                      <a16:colId xmlns:a16="http://schemas.microsoft.com/office/drawing/2014/main" val="3135760493"/>
                    </a:ext>
                  </a:extLst>
                </a:gridCol>
                <a:gridCol w="483968">
                  <a:extLst>
                    <a:ext uri="{9D8B030D-6E8A-4147-A177-3AD203B41FA5}">
                      <a16:colId xmlns:a16="http://schemas.microsoft.com/office/drawing/2014/main" val="2442331720"/>
                    </a:ext>
                  </a:extLst>
                </a:gridCol>
                <a:gridCol w="2444281">
                  <a:extLst>
                    <a:ext uri="{9D8B030D-6E8A-4147-A177-3AD203B41FA5}">
                      <a16:colId xmlns:a16="http://schemas.microsoft.com/office/drawing/2014/main" val="1456388561"/>
                    </a:ext>
                  </a:extLst>
                </a:gridCol>
                <a:gridCol w="718618">
                  <a:extLst>
                    <a:ext uri="{9D8B030D-6E8A-4147-A177-3AD203B41FA5}">
                      <a16:colId xmlns:a16="http://schemas.microsoft.com/office/drawing/2014/main" val="679966848"/>
                    </a:ext>
                  </a:extLst>
                </a:gridCol>
              </a:tblGrid>
              <a:tr h="440328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CENTRO DE FORMACIÓN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8631566"/>
                  </a:ext>
                </a:extLst>
              </a:tr>
              <a:tr h="440328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ALTO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Código 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Código Centro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Centro de Formación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% de Ejecución Cupos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329852275"/>
                  </a:ext>
                </a:extLst>
              </a:tr>
              <a:tr h="440328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 DISTRITO CAPITAL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9216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u="none" strike="noStrike" dirty="0">
                          <a:effectLst/>
                        </a:rPr>
                        <a:t>CENTRO DE DISEÑO Y METROLOGÍA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126,67%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2058990798"/>
                  </a:ext>
                </a:extLst>
              </a:tr>
              <a:tr h="440328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ANTIOQUIA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9127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u="none" strike="noStrike" dirty="0">
                          <a:effectLst/>
                        </a:rPr>
                        <a:t>CENTRO DE FORMACIÓN MINERO AMBIENTAL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118,18%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622994922"/>
                  </a:ext>
                </a:extLst>
              </a:tr>
              <a:tr h="440328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GUAVIARE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9533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CENTRO DE DESARROLLO AGROINDUSTRIAL, TURISTICO Y TECNOLOGICO DEL GUAVIARE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108,11%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696180941"/>
                  </a:ext>
                </a:extLst>
              </a:tr>
            </a:tbl>
          </a:graphicData>
        </a:graphic>
      </p:graphicFrame>
      <p:grpSp>
        <p:nvGrpSpPr>
          <p:cNvPr id="21" name="Grupo 20">
            <a:extLst>
              <a:ext uri="{FF2B5EF4-FFF2-40B4-BE49-F238E27FC236}">
                <a16:creationId xmlns:a16="http://schemas.microsoft.com/office/drawing/2014/main" id="{3908F4C5-4179-3D1C-14BB-017AC5C15827}"/>
              </a:ext>
            </a:extLst>
          </p:cNvPr>
          <p:cNvGrpSpPr/>
          <p:nvPr/>
        </p:nvGrpSpPr>
        <p:grpSpPr>
          <a:xfrm>
            <a:off x="10998546" y="2289963"/>
            <a:ext cx="711620" cy="1317374"/>
            <a:chOff x="4919397" y="2318266"/>
            <a:chExt cx="614911" cy="856908"/>
          </a:xfrm>
          <a:solidFill>
            <a:srgbClr val="FF6C00">
              <a:alpha val="20000"/>
            </a:srgbClr>
          </a:solidFill>
        </p:grpSpPr>
        <p:sp>
          <p:nvSpPr>
            <p:cNvPr id="25" name="Forma libre: forma 24">
              <a:extLst>
                <a:ext uri="{FF2B5EF4-FFF2-40B4-BE49-F238E27FC236}">
                  <a16:creationId xmlns:a16="http://schemas.microsoft.com/office/drawing/2014/main" id="{BF69B994-8F2C-4684-6E25-2ABC6927ABC9}"/>
                </a:ext>
              </a:extLst>
            </p:cNvPr>
            <p:cNvSpPr/>
            <p:nvPr/>
          </p:nvSpPr>
          <p:spPr>
            <a:xfrm>
              <a:off x="4919398" y="2318266"/>
              <a:ext cx="601471" cy="272931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26" name="Forma libre: forma 25">
              <a:extLst>
                <a:ext uri="{FF2B5EF4-FFF2-40B4-BE49-F238E27FC236}">
                  <a16:creationId xmlns:a16="http://schemas.microsoft.com/office/drawing/2014/main" id="{0C505D28-CB9D-D824-9103-31E371B452CD}"/>
                </a:ext>
              </a:extLst>
            </p:cNvPr>
            <p:cNvSpPr/>
            <p:nvPr/>
          </p:nvSpPr>
          <p:spPr>
            <a:xfrm>
              <a:off x="4919398" y="2613183"/>
              <a:ext cx="601472" cy="272931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28" name="Forma libre: forma 27">
              <a:extLst>
                <a:ext uri="{FF2B5EF4-FFF2-40B4-BE49-F238E27FC236}">
                  <a16:creationId xmlns:a16="http://schemas.microsoft.com/office/drawing/2014/main" id="{19CD2F1F-CF07-844C-77C9-697E7E8F7947}"/>
                </a:ext>
              </a:extLst>
            </p:cNvPr>
            <p:cNvSpPr/>
            <p:nvPr/>
          </p:nvSpPr>
          <p:spPr>
            <a:xfrm>
              <a:off x="4919397" y="2908100"/>
              <a:ext cx="614911" cy="267074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</p:grpSp>
      <p:graphicFrame>
        <p:nvGraphicFramePr>
          <p:cNvPr id="42" name="Tabla 41">
            <a:extLst>
              <a:ext uri="{FF2B5EF4-FFF2-40B4-BE49-F238E27FC236}">
                <a16:creationId xmlns:a16="http://schemas.microsoft.com/office/drawing/2014/main" id="{D126FAB3-203C-4C52-A0A8-432DC0B7A6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7294335"/>
              </p:ext>
            </p:extLst>
          </p:nvPr>
        </p:nvGraphicFramePr>
        <p:xfrm>
          <a:off x="6265937" y="4182023"/>
          <a:ext cx="5428675" cy="210471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4973">
                  <a:extLst>
                    <a:ext uri="{9D8B030D-6E8A-4147-A177-3AD203B41FA5}">
                      <a16:colId xmlns:a16="http://schemas.microsoft.com/office/drawing/2014/main" val="1204376975"/>
                    </a:ext>
                  </a:extLst>
                </a:gridCol>
                <a:gridCol w="536206">
                  <a:extLst>
                    <a:ext uri="{9D8B030D-6E8A-4147-A177-3AD203B41FA5}">
                      <a16:colId xmlns:a16="http://schemas.microsoft.com/office/drawing/2014/main" val="2047838817"/>
                    </a:ext>
                  </a:extLst>
                </a:gridCol>
                <a:gridCol w="931048">
                  <a:extLst>
                    <a:ext uri="{9D8B030D-6E8A-4147-A177-3AD203B41FA5}">
                      <a16:colId xmlns:a16="http://schemas.microsoft.com/office/drawing/2014/main" val="317100085"/>
                    </a:ext>
                  </a:extLst>
                </a:gridCol>
                <a:gridCol w="482585">
                  <a:extLst>
                    <a:ext uri="{9D8B030D-6E8A-4147-A177-3AD203B41FA5}">
                      <a16:colId xmlns:a16="http://schemas.microsoft.com/office/drawing/2014/main" val="3195005713"/>
                    </a:ext>
                  </a:extLst>
                </a:gridCol>
                <a:gridCol w="2437298">
                  <a:extLst>
                    <a:ext uri="{9D8B030D-6E8A-4147-A177-3AD203B41FA5}">
                      <a16:colId xmlns:a16="http://schemas.microsoft.com/office/drawing/2014/main" val="3709460730"/>
                    </a:ext>
                  </a:extLst>
                </a:gridCol>
                <a:gridCol w="716565">
                  <a:extLst>
                    <a:ext uri="{9D8B030D-6E8A-4147-A177-3AD203B41FA5}">
                      <a16:colId xmlns:a16="http://schemas.microsoft.com/office/drawing/2014/main" val="2998777350"/>
                    </a:ext>
                  </a:extLst>
                </a:gridCol>
              </a:tblGrid>
              <a:tr h="410925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CENTRO DE FORMACIÓN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9019244"/>
                  </a:ext>
                </a:extLst>
              </a:tr>
              <a:tr h="410925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BAJO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Código 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Código Centro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Centro de Formación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% de Ejecución Cupos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4129865447"/>
                  </a:ext>
                </a:extLst>
              </a:tr>
              <a:tr h="41092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ANTIOQUIA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9205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CENTRO TECNOLÓGICO DEL MOBILIARIO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0,00%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870530830"/>
                  </a:ext>
                </a:extLst>
              </a:tr>
              <a:tr h="41092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81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ARAUCA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9530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u="none" strike="noStrike">
                          <a:effectLst/>
                        </a:rPr>
                        <a:t>CENTRO DE GESTION Y DESARROLLO AGROINDUSTRIAL DE ARAUCA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0,00%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213817316"/>
                  </a:ext>
                </a:extLst>
              </a:tr>
              <a:tr h="41092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17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CALDAS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9306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u="none" strike="noStrike" dirty="0">
                          <a:effectLst/>
                        </a:rPr>
                        <a:t>CENTRO DE COMERCIO Y SERVICIOS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0,00%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913041532"/>
                  </a:ext>
                </a:extLst>
              </a:tr>
            </a:tbl>
          </a:graphicData>
        </a:graphic>
      </p:graphicFrame>
      <p:grpSp>
        <p:nvGrpSpPr>
          <p:cNvPr id="43" name="Grupo 42">
            <a:extLst>
              <a:ext uri="{FF2B5EF4-FFF2-40B4-BE49-F238E27FC236}">
                <a16:creationId xmlns:a16="http://schemas.microsoft.com/office/drawing/2014/main" id="{2274DB8C-B790-4160-8E09-102AE7EDC9A8}"/>
              </a:ext>
            </a:extLst>
          </p:cNvPr>
          <p:cNvGrpSpPr/>
          <p:nvPr/>
        </p:nvGrpSpPr>
        <p:grpSpPr>
          <a:xfrm>
            <a:off x="10993772" y="5072967"/>
            <a:ext cx="45719" cy="1193530"/>
            <a:chOff x="4923916" y="4979587"/>
            <a:chExt cx="46759" cy="1003583"/>
          </a:xfrm>
          <a:solidFill>
            <a:srgbClr val="FF0000">
              <a:alpha val="30196"/>
            </a:srgbClr>
          </a:solidFill>
        </p:grpSpPr>
        <p:sp>
          <p:nvSpPr>
            <p:cNvPr id="44" name="Forma libre: forma 43">
              <a:extLst>
                <a:ext uri="{FF2B5EF4-FFF2-40B4-BE49-F238E27FC236}">
                  <a16:creationId xmlns:a16="http://schemas.microsoft.com/office/drawing/2014/main" id="{1F95FB24-1917-1AE2-125E-4CFAE07023D6}"/>
                </a:ext>
              </a:extLst>
            </p:cNvPr>
            <p:cNvSpPr/>
            <p:nvPr/>
          </p:nvSpPr>
          <p:spPr>
            <a:xfrm>
              <a:off x="4924370" y="4979587"/>
              <a:ext cx="45719" cy="314959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45" name="Forma libre: forma 44">
              <a:extLst>
                <a:ext uri="{FF2B5EF4-FFF2-40B4-BE49-F238E27FC236}">
                  <a16:creationId xmlns:a16="http://schemas.microsoft.com/office/drawing/2014/main" id="{80888AB5-C439-BB2C-BFC3-AEA97503119C}"/>
                </a:ext>
              </a:extLst>
            </p:cNvPr>
            <p:cNvSpPr/>
            <p:nvPr/>
          </p:nvSpPr>
          <p:spPr>
            <a:xfrm>
              <a:off x="4923916" y="5324832"/>
              <a:ext cx="45720" cy="314959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46" name="Forma libre: forma 45">
              <a:extLst>
                <a:ext uri="{FF2B5EF4-FFF2-40B4-BE49-F238E27FC236}">
                  <a16:creationId xmlns:a16="http://schemas.microsoft.com/office/drawing/2014/main" id="{DEF5739A-7B9A-3615-72B8-DD69D8CABF76}"/>
                </a:ext>
              </a:extLst>
            </p:cNvPr>
            <p:cNvSpPr/>
            <p:nvPr/>
          </p:nvSpPr>
          <p:spPr>
            <a:xfrm>
              <a:off x="4923916" y="5668212"/>
              <a:ext cx="46759" cy="314958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</p:grpSp>
    </p:spTree>
    <p:extLst>
      <p:ext uri="{BB962C8B-B14F-4D97-AF65-F5344CB8AC3E}">
        <p14:creationId xmlns:p14="http://schemas.microsoft.com/office/powerpoint/2010/main" val="27017657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CuadroTexto 53">
            <a:extLst>
              <a:ext uri="{FF2B5EF4-FFF2-40B4-BE49-F238E27FC236}">
                <a16:creationId xmlns:a16="http://schemas.microsoft.com/office/drawing/2014/main" id="{F07E9546-EAED-5735-5C27-E0A1113F87FB}"/>
              </a:ext>
            </a:extLst>
          </p:cNvPr>
          <p:cNvSpPr txBox="1"/>
          <p:nvPr/>
        </p:nvSpPr>
        <p:spPr>
          <a:xfrm>
            <a:off x="733314" y="200159"/>
            <a:ext cx="9457607" cy="480131"/>
          </a:xfrm>
          <a:prstGeom prst="rect">
            <a:avLst/>
          </a:prstGeom>
        </p:spPr>
        <p:txBody>
          <a:bodyPr/>
          <a:lstStyle>
            <a:defPPr>
              <a:defRPr lang="es-CO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rgbClr val="00314D"/>
                </a:solidFill>
                <a:latin typeface="Work Sans" pitchFamily="2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2400" dirty="0">
                <a:solidFill>
                  <a:srgbClr val="00324D"/>
                </a:solidFill>
              </a:rPr>
              <a:t>Certificación de competencias de</a:t>
            </a:r>
            <a:r>
              <a:rPr kumimoji="0" lang="es-MX" sz="2400" b="1" i="0" u="none" strike="noStrike" kern="1200" cap="none" spc="0" normalizeH="0" baseline="0" noProof="0" dirty="0">
                <a:ln>
                  <a:noFill/>
                </a:ln>
                <a:solidFill>
                  <a:srgbClr val="00324D"/>
                </a:solidFill>
                <a:effectLst/>
                <a:uLnTx/>
                <a:uFillTx/>
                <a:latin typeface="Work Sans" pitchFamily="2" charset="0"/>
                <a:ea typeface="+mj-ea"/>
                <a:cs typeface="+mj-cs"/>
              </a:rPr>
              <a:t> </a:t>
            </a:r>
            <a:r>
              <a:rPr lang="es-MX" sz="2400" dirty="0">
                <a:solidFill>
                  <a:srgbClr val="00324D"/>
                </a:solidFill>
              </a:rPr>
              <a:t>Economía Popular</a:t>
            </a:r>
            <a:endParaRPr kumimoji="0" lang="es-MX" sz="2400" b="1" i="0" u="none" strike="noStrike" kern="1200" cap="none" spc="0" normalizeH="0" baseline="0" noProof="0" dirty="0">
              <a:ln>
                <a:noFill/>
              </a:ln>
              <a:solidFill>
                <a:srgbClr val="38AA00"/>
              </a:solidFill>
              <a:effectLst/>
              <a:uLnTx/>
              <a:uFillTx/>
              <a:latin typeface="Work Sans" pitchFamily="2" charset="0"/>
              <a:ea typeface="+mj-ea"/>
              <a:cs typeface="+mj-cs"/>
            </a:endParaRPr>
          </a:p>
        </p:txBody>
      </p:sp>
      <p:pic>
        <p:nvPicPr>
          <p:cNvPr id="55" name="Gráfico 54">
            <a:extLst>
              <a:ext uri="{FF2B5EF4-FFF2-40B4-BE49-F238E27FC236}">
                <a16:creationId xmlns:a16="http://schemas.microsoft.com/office/drawing/2014/main" id="{E94C7E13-1760-A28C-AB2B-87F3804CD8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V="1">
            <a:off x="52095" y="937680"/>
            <a:ext cx="3065317" cy="45719"/>
          </a:xfrm>
          <a:prstGeom prst="rect">
            <a:avLst/>
          </a:prstGeom>
        </p:spPr>
      </p:pic>
      <p:sp>
        <p:nvSpPr>
          <p:cNvPr id="64" name="Rectángulo 63">
            <a:extLst>
              <a:ext uri="{FF2B5EF4-FFF2-40B4-BE49-F238E27FC236}">
                <a16:creationId xmlns:a16="http://schemas.microsoft.com/office/drawing/2014/main" id="{F0724F3D-6922-A1EE-E872-E5F3CA61E0C8}"/>
              </a:ext>
            </a:extLst>
          </p:cNvPr>
          <p:cNvSpPr/>
          <p:nvPr/>
        </p:nvSpPr>
        <p:spPr>
          <a:xfrm>
            <a:off x="-66258" y="6808642"/>
            <a:ext cx="12192000" cy="49358"/>
          </a:xfrm>
          <a:prstGeom prst="rect">
            <a:avLst/>
          </a:prstGeom>
          <a:solidFill>
            <a:srgbClr val="38A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Work Sans "/>
              <a:ea typeface="+mn-ea"/>
              <a:cs typeface="+mn-cs"/>
            </a:endParaRPr>
          </a:p>
        </p:txBody>
      </p:sp>
      <p:graphicFrame>
        <p:nvGraphicFramePr>
          <p:cNvPr id="15" name="Diagrama 14">
            <a:extLst>
              <a:ext uri="{FF2B5EF4-FFF2-40B4-BE49-F238E27FC236}">
                <a16:creationId xmlns:a16="http://schemas.microsoft.com/office/drawing/2014/main" id="{30032164-7362-44D5-A82A-0DAC7CDFAD51}"/>
              </a:ext>
            </a:extLst>
          </p:cNvPr>
          <p:cNvGraphicFramePr/>
          <p:nvPr/>
        </p:nvGraphicFramePr>
        <p:xfrm>
          <a:off x="124287" y="1240788"/>
          <a:ext cx="11833934" cy="52895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23" name="Flecha: hacia arriba 22">
            <a:extLst>
              <a:ext uri="{FF2B5EF4-FFF2-40B4-BE49-F238E27FC236}">
                <a16:creationId xmlns:a16="http://schemas.microsoft.com/office/drawing/2014/main" id="{3CA25136-CCFE-4489-B98C-7FC37AC77D86}"/>
              </a:ext>
            </a:extLst>
          </p:cNvPr>
          <p:cNvSpPr/>
          <p:nvPr/>
        </p:nvSpPr>
        <p:spPr>
          <a:xfrm>
            <a:off x="5847287" y="1413897"/>
            <a:ext cx="383103" cy="1458157"/>
          </a:xfrm>
          <a:prstGeom prst="upArrow">
            <a:avLst/>
          </a:prstGeom>
          <a:solidFill>
            <a:srgbClr val="FF6C00"/>
          </a:solidFill>
          <a:ln>
            <a:solidFill>
              <a:srgbClr val="FF6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7" name="Flecha: hacia arriba 26">
            <a:extLst>
              <a:ext uri="{FF2B5EF4-FFF2-40B4-BE49-F238E27FC236}">
                <a16:creationId xmlns:a16="http://schemas.microsoft.com/office/drawing/2014/main" id="{0D796B2D-08B8-466F-9060-50572B7CB89F}"/>
              </a:ext>
            </a:extLst>
          </p:cNvPr>
          <p:cNvSpPr/>
          <p:nvPr/>
        </p:nvSpPr>
        <p:spPr>
          <a:xfrm rot="10800000">
            <a:off x="5842739" y="4797347"/>
            <a:ext cx="383103" cy="1458157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B8D2EB1F-06E6-CE7F-36E3-CC6D07C8CEBA}"/>
              </a:ext>
            </a:extLst>
          </p:cNvPr>
          <p:cNvSpPr/>
          <p:nvPr/>
        </p:nvSpPr>
        <p:spPr>
          <a:xfrm>
            <a:off x="6510051" y="6353926"/>
            <a:ext cx="5031475" cy="37986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s-ES" sz="1000" dirty="0"/>
              <a:t>5 Centros de Formación presentan 0% de ejecución en cupos, de los cuales se colocaron los que tienen la mayor cantidad de metas.</a:t>
            </a:r>
            <a:endParaRPr lang="es-CO" sz="1000" dirty="0"/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A5B07BD6-0186-41F2-9491-485AAA5767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8360387"/>
              </p:ext>
            </p:extLst>
          </p:nvPr>
        </p:nvGraphicFramePr>
        <p:xfrm>
          <a:off x="363484" y="1379853"/>
          <a:ext cx="5325528" cy="220029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9455">
                  <a:extLst>
                    <a:ext uri="{9D8B030D-6E8A-4147-A177-3AD203B41FA5}">
                      <a16:colId xmlns:a16="http://schemas.microsoft.com/office/drawing/2014/main" val="1698582572"/>
                    </a:ext>
                  </a:extLst>
                </a:gridCol>
                <a:gridCol w="1071600">
                  <a:extLst>
                    <a:ext uri="{9D8B030D-6E8A-4147-A177-3AD203B41FA5}">
                      <a16:colId xmlns:a16="http://schemas.microsoft.com/office/drawing/2014/main" val="3713852245"/>
                    </a:ext>
                  </a:extLst>
                </a:gridCol>
                <a:gridCol w="2172426">
                  <a:extLst>
                    <a:ext uri="{9D8B030D-6E8A-4147-A177-3AD203B41FA5}">
                      <a16:colId xmlns:a16="http://schemas.microsoft.com/office/drawing/2014/main" val="1819270735"/>
                    </a:ext>
                  </a:extLst>
                </a:gridCol>
                <a:gridCol w="1432047">
                  <a:extLst>
                    <a:ext uri="{9D8B030D-6E8A-4147-A177-3AD203B41FA5}">
                      <a16:colId xmlns:a16="http://schemas.microsoft.com/office/drawing/2014/main" val="3570891757"/>
                    </a:ext>
                  </a:extLst>
                </a:gridCol>
              </a:tblGrid>
              <a:tr h="440059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0945002"/>
                  </a:ext>
                </a:extLst>
              </a:tr>
              <a:tr h="440059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ALTO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Código Regional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% de Ejecución Cupos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344818254"/>
                  </a:ext>
                </a:extLst>
              </a:tr>
              <a:tr h="440059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44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GUAJIRA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126,27%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153597565"/>
                  </a:ext>
                </a:extLst>
              </a:tr>
              <a:tr h="440059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73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 TOLIMA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97,98%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413147947"/>
                  </a:ext>
                </a:extLst>
              </a:tr>
              <a:tr h="440059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52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 NARIÑO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77,07%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591934487"/>
                  </a:ext>
                </a:extLst>
              </a:tr>
            </a:tbl>
          </a:graphicData>
        </a:graphic>
      </p:graphicFrame>
      <p:grpSp>
        <p:nvGrpSpPr>
          <p:cNvPr id="9" name="Grupo 8">
            <a:extLst>
              <a:ext uri="{FF2B5EF4-FFF2-40B4-BE49-F238E27FC236}">
                <a16:creationId xmlns:a16="http://schemas.microsoft.com/office/drawing/2014/main" id="{1C521DC3-5DC2-77A0-1B80-3FF48E11E3B7}"/>
              </a:ext>
            </a:extLst>
          </p:cNvPr>
          <p:cNvGrpSpPr/>
          <p:nvPr/>
        </p:nvGrpSpPr>
        <p:grpSpPr>
          <a:xfrm>
            <a:off x="4286911" y="2271482"/>
            <a:ext cx="1402102" cy="1315932"/>
            <a:chOff x="4919397" y="2318264"/>
            <a:chExt cx="812962" cy="958686"/>
          </a:xfrm>
        </p:grpSpPr>
        <p:sp>
          <p:nvSpPr>
            <p:cNvPr id="11" name="Forma libre: forma 10">
              <a:extLst>
                <a:ext uri="{FF2B5EF4-FFF2-40B4-BE49-F238E27FC236}">
                  <a16:creationId xmlns:a16="http://schemas.microsoft.com/office/drawing/2014/main" id="{BBD724A4-7126-F4D8-A9E2-946B39E510B4}"/>
                </a:ext>
              </a:extLst>
            </p:cNvPr>
            <p:cNvSpPr/>
            <p:nvPr/>
          </p:nvSpPr>
          <p:spPr>
            <a:xfrm>
              <a:off x="4919398" y="2318264"/>
              <a:ext cx="812961" cy="306982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solidFill>
              <a:srgbClr val="FF6C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12" name="Forma libre: forma 11">
              <a:extLst>
                <a:ext uri="{FF2B5EF4-FFF2-40B4-BE49-F238E27FC236}">
                  <a16:creationId xmlns:a16="http://schemas.microsoft.com/office/drawing/2014/main" id="{8FAE123B-58F0-B27E-7F3E-E41E916B4BC7}"/>
                </a:ext>
              </a:extLst>
            </p:cNvPr>
            <p:cNvSpPr/>
            <p:nvPr/>
          </p:nvSpPr>
          <p:spPr>
            <a:xfrm>
              <a:off x="4919398" y="2641907"/>
              <a:ext cx="756150" cy="306981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solidFill>
              <a:srgbClr val="92D05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13" name="Forma libre: forma 12">
              <a:extLst>
                <a:ext uri="{FF2B5EF4-FFF2-40B4-BE49-F238E27FC236}">
                  <a16:creationId xmlns:a16="http://schemas.microsoft.com/office/drawing/2014/main" id="{86359FCB-5DF2-4755-E49A-08D124067F95}"/>
                </a:ext>
              </a:extLst>
            </p:cNvPr>
            <p:cNvSpPr/>
            <p:nvPr/>
          </p:nvSpPr>
          <p:spPr>
            <a:xfrm>
              <a:off x="4919397" y="2969968"/>
              <a:ext cx="592612" cy="306982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solidFill>
              <a:srgbClr val="FFFF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</p:grpSp>
      <p:graphicFrame>
        <p:nvGraphicFramePr>
          <p:cNvPr id="14" name="Tabla 13">
            <a:extLst>
              <a:ext uri="{FF2B5EF4-FFF2-40B4-BE49-F238E27FC236}">
                <a16:creationId xmlns:a16="http://schemas.microsoft.com/office/drawing/2014/main" id="{35B49180-8849-B0D7-9DA1-64E0B068AD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8719430"/>
              </p:ext>
            </p:extLst>
          </p:nvPr>
        </p:nvGraphicFramePr>
        <p:xfrm>
          <a:off x="363483" y="4228046"/>
          <a:ext cx="5325527" cy="202745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9455">
                  <a:extLst>
                    <a:ext uri="{9D8B030D-6E8A-4147-A177-3AD203B41FA5}">
                      <a16:colId xmlns:a16="http://schemas.microsoft.com/office/drawing/2014/main" val="3717333393"/>
                    </a:ext>
                  </a:extLst>
                </a:gridCol>
                <a:gridCol w="1071600">
                  <a:extLst>
                    <a:ext uri="{9D8B030D-6E8A-4147-A177-3AD203B41FA5}">
                      <a16:colId xmlns:a16="http://schemas.microsoft.com/office/drawing/2014/main" val="4051312615"/>
                    </a:ext>
                  </a:extLst>
                </a:gridCol>
                <a:gridCol w="2172425">
                  <a:extLst>
                    <a:ext uri="{9D8B030D-6E8A-4147-A177-3AD203B41FA5}">
                      <a16:colId xmlns:a16="http://schemas.microsoft.com/office/drawing/2014/main" val="3239999315"/>
                    </a:ext>
                  </a:extLst>
                </a:gridCol>
                <a:gridCol w="1432047">
                  <a:extLst>
                    <a:ext uri="{9D8B030D-6E8A-4147-A177-3AD203B41FA5}">
                      <a16:colId xmlns:a16="http://schemas.microsoft.com/office/drawing/2014/main" val="1998066383"/>
                    </a:ext>
                  </a:extLst>
                </a:gridCol>
              </a:tblGrid>
              <a:tr h="405491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</a:t>
                      </a:r>
                      <a:endParaRPr lang="es-CO" sz="10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02042504"/>
                  </a:ext>
                </a:extLst>
              </a:tr>
              <a:tr h="405491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BAJO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Código 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% de Ejecución Cupos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635022406"/>
                  </a:ext>
                </a:extLst>
              </a:tr>
              <a:tr h="40549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17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CALDAS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25,24%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451644403"/>
                  </a:ext>
                </a:extLst>
              </a:tr>
              <a:tr h="40549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54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 NORTE DE SANTANDER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40,90%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2495065990"/>
                  </a:ext>
                </a:extLst>
              </a:tr>
              <a:tr h="40549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CAUCA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46,46%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4242348646"/>
                  </a:ext>
                </a:extLst>
              </a:tr>
            </a:tbl>
          </a:graphicData>
        </a:graphic>
      </p:graphicFrame>
      <p:grpSp>
        <p:nvGrpSpPr>
          <p:cNvPr id="20" name="Grupo 19">
            <a:extLst>
              <a:ext uri="{FF2B5EF4-FFF2-40B4-BE49-F238E27FC236}">
                <a16:creationId xmlns:a16="http://schemas.microsoft.com/office/drawing/2014/main" id="{DE494069-834E-685E-CCB5-E4E69BAD0847}"/>
              </a:ext>
            </a:extLst>
          </p:cNvPr>
          <p:cNvGrpSpPr/>
          <p:nvPr/>
        </p:nvGrpSpPr>
        <p:grpSpPr>
          <a:xfrm>
            <a:off x="4282361" y="5054173"/>
            <a:ext cx="671775" cy="1210737"/>
            <a:chOff x="4923916" y="4979587"/>
            <a:chExt cx="45719" cy="967884"/>
          </a:xfrm>
          <a:solidFill>
            <a:srgbClr val="FF0000">
              <a:alpha val="30196"/>
            </a:srgbClr>
          </a:solidFill>
        </p:grpSpPr>
        <p:sp>
          <p:nvSpPr>
            <p:cNvPr id="22" name="Forma libre: forma 21">
              <a:extLst>
                <a:ext uri="{FF2B5EF4-FFF2-40B4-BE49-F238E27FC236}">
                  <a16:creationId xmlns:a16="http://schemas.microsoft.com/office/drawing/2014/main" id="{68C84D3D-539F-4A0D-B9C8-978DDDABDE15}"/>
                </a:ext>
              </a:extLst>
            </p:cNvPr>
            <p:cNvSpPr/>
            <p:nvPr/>
          </p:nvSpPr>
          <p:spPr>
            <a:xfrm>
              <a:off x="4924363" y="4979587"/>
              <a:ext cx="17717" cy="318793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24" name="Forma libre: forma 23">
              <a:extLst>
                <a:ext uri="{FF2B5EF4-FFF2-40B4-BE49-F238E27FC236}">
                  <a16:creationId xmlns:a16="http://schemas.microsoft.com/office/drawing/2014/main" id="{8F0F2F4B-30A9-9758-6811-B4C2ACF60B91}"/>
                </a:ext>
              </a:extLst>
            </p:cNvPr>
            <p:cNvSpPr/>
            <p:nvPr/>
          </p:nvSpPr>
          <p:spPr>
            <a:xfrm>
              <a:off x="4923916" y="5318216"/>
              <a:ext cx="35812" cy="295617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29" name="Forma libre: forma 28">
              <a:extLst>
                <a:ext uri="{FF2B5EF4-FFF2-40B4-BE49-F238E27FC236}">
                  <a16:creationId xmlns:a16="http://schemas.microsoft.com/office/drawing/2014/main" id="{60615B79-2145-A127-08F6-09BE9E92367C}"/>
                </a:ext>
              </a:extLst>
            </p:cNvPr>
            <p:cNvSpPr/>
            <p:nvPr/>
          </p:nvSpPr>
          <p:spPr>
            <a:xfrm>
              <a:off x="4923916" y="5633669"/>
              <a:ext cx="45719" cy="313802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</p:grpSp>
      <p:graphicFrame>
        <p:nvGraphicFramePr>
          <p:cNvPr id="30" name="Tabla 29">
            <a:extLst>
              <a:ext uri="{FF2B5EF4-FFF2-40B4-BE49-F238E27FC236}">
                <a16:creationId xmlns:a16="http://schemas.microsoft.com/office/drawing/2014/main" id="{3342BBE2-2E27-45B2-5975-E4F26C54F6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2297712"/>
              </p:ext>
            </p:extLst>
          </p:nvPr>
        </p:nvGraphicFramePr>
        <p:xfrm>
          <a:off x="6293967" y="1413898"/>
          <a:ext cx="5427898" cy="216624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4926">
                  <a:extLst>
                    <a:ext uri="{9D8B030D-6E8A-4147-A177-3AD203B41FA5}">
                      <a16:colId xmlns:a16="http://schemas.microsoft.com/office/drawing/2014/main" val="738165363"/>
                    </a:ext>
                  </a:extLst>
                </a:gridCol>
                <a:gridCol w="536129">
                  <a:extLst>
                    <a:ext uri="{9D8B030D-6E8A-4147-A177-3AD203B41FA5}">
                      <a16:colId xmlns:a16="http://schemas.microsoft.com/office/drawing/2014/main" val="2878246545"/>
                    </a:ext>
                  </a:extLst>
                </a:gridCol>
                <a:gridCol w="930915">
                  <a:extLst>
                    <a:ext uri="{9D8B030D-6E8A-4147-A177-3AD203B41FA5}">
                      <a16:colId xmlns:a16="http://schemas.microsoft.com/office/drawing/2014/main" val="1165853247"/>
                    </a:ext>
                  </a:extLst>
                </a:gridCol>
                <a:gridCol w="482517">
                  <a:extLst>
                    <a:ext uri="{9D8B030D-6E8A-4147-A177-3AD203B41FA5}">
                      <a16:colId xmlns:a16="http://schemas.microsoft.com/office/drawing/2014/main" val="3803225098"/>
                    </a:ext>
                  </a:extLst>
                </a:gridCol>
                <a:gridCol w="2436949">
                  <a:extLst>
                    <a:ext uri="{9D8B030D-6E8A-4147-A177-3AD203B41FA5}">
                      <a16:colId xmlns:a16="http://schemas.microsoft.com/office/drawing/2014/main" val="4038241801"/>
                    </a:ext>
                  </a:extLst>
                </a:gridCol>
                <a:gridCol w="716462">
                  <a:extLst>
                    <a:ext uri="{9D8B030D-6E8A-4147-A177-3AD203B41FA5}">
                      <a16:colId xmlns:a16="http://schemas.microsoft.com/office/drawing/2014/main" val="90560108"/>
                    </a:ext>
                  </a:extLst>
                </a:gridCol>
              </a:tblGrid>
              <a:tr h="383256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CENTRO DE FORMACIÓN</a:t>
                      </a:r>
                      <a:endParaRPr lang="es-CO" sz="10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8596370"/>
                  </a:ext>
                </a:extLst>
              </a:tr>
              <a:tr h="466579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ALTO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Código 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Código Centro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Centro de Formación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% de Ejecución Cupos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703205997"/>
                  </a:ext>
                </a:extLst>
              </a:tr>
              <a:tr h="38325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76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VALLE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9124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CENTRO AGROPECUARIO DE BUGA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223,42%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506504015"/>
                  </a:ext>
                </a:extLst>
              </a:tr>
              <a:tr h="466579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DISTRITO CAPITAL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9403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u="none" strike="noStrike">
                          <a:effectLst/>
                        </a:rPr>
                        <a:t>CENTRO DE FORMACION DE TALENTO HUMANO EN SALUD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201,64%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004380071"/>
                  </a:ext>
                </a:extLst>
              </a:tr>
              <a:tr h="466579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85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CASANARE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9519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u="none" strike="noStrike">
                          <a:effectLst/>
                        </a:rPr>
                        <a:t>CENTRO AGROINDUSTRIAL Y FORTALECIMIENTO EMPRESARIAL DE CASANARE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184,62%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2323808230"/>
                  </a:ext>
                </a:extLst>
              </a:tr>
            </a:tbl>
          </a:graphicData>
        </a:graphic>
      </p:graphicFrame>
      <p:grpSp>
        <p:nvGrpSpPr>
          <p:cNvPr id="31" name="Grupo 30">
            <a:extLst>
              <a:ext uri="{FF2B5EF4-FFF2-40B4-BE49-F238E27FC236}">
                <a16:creationId xmlns:a16="http://schemas.microsoft.com/office/drawing/2014/main" id="{2E376357-E6F5-54E6-1916-2EFE3EADB0AB}"/>
              </a:ext>
            </a:extLst>
          </p:cNvPr>
          <p:cNvGrpSpPr/>
          <p:nvPr/>
        </p:nvGrpSpPr>
        <p:grpSpPr>
          <a:xfrm>
            <a:off x="11018653" y="2266167"/>
            <a:ext cx="696066" cy="1310057"/>
            <a:chOff x="4919397" y="2325440"/>
            <a:chExt cx="601473" cy="640914"/>
          </a:xfrm>
          <a:solidFill>
            <a:srgbClr val="FF6C00">
              <a:alpha val="20000"/>
            </a:srgbClr>
          </a:solidFill>
        </p:grpSpPr>
        <p:sp>
          <p:nvSpPr>
            <p:cNvPr id="32" name="Forma libre: forma 31">
              <a:extLst>
                <a:ext uri="{FF2B5EF4-FFF2-40B4-BE49-F238E27FC236}">
                  <a16:creationId xmlns:a16="http://schemas.microsoft.com/office/drawing/2014/main" id="{E5E15197-1EA6-04CC-AA84-4D62DF32520D}"/>
                </a:ext>
              </a:extLst>
            </p:cNvPr>
            <p:cNvSpPr/>
            <p:nvPr/>
          </p:nvSpPr>
          <p:spPr>
            <a:xfrm>
              <a:off x="4919398" y="2325440"/>
              <a:ext cx="601471" cy="173119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33" name="Forma libre: forma 32">
              <a:extLst>
                <a:ext uri="{FF2B5EF4-FFF2-40B4-BE49-F238E27FC236}">
                  <a16:creationId xmlns:a16="http://schemas.microsoft.com/office/drawing/2014/main" id="{6BE016A4-3F90-A130-A07F-698BE802EDE0}"/>
                </a:ext>
              </a:extLst>
            </p:cNvPr>
            <p:cNvSpPr/>
            <p:nvPr/>
          </p:nvSpPr>
          <p:spPr>
            <a:xfrm>
              <a:off x="4919398" y="2512967"/>
              <a:ext cx="601472" cy="217227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34" name="Forma libre: forma 33">
              <a:extLst>
                <a:ext uri="{FF2B5EF4-FFF2-40B4-BE49-F238E27FC236}">
                  <a16:creationId xmlns:a16="http://schemas.microsoft.com/office/drawing/2014/main" id="{93264303-80EF-F01E-DBD4-39104D6A4854}"/>
                </a:ext>
              </a:extLst>
            </p:cNvPr>
            <p:cNvSpPr/>
            <p:nvPr/>
          </p:nvSpPr>
          <p:spPr>
            <a:xfrm>
              <a:off x="4919397" y="2749127"/>
              <a:ext cx="601470" cy="217227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</p:grpSp>
      <p:graphicFrame>
        <p:nvGraphicFramePr>
          <p:cNvPr id="35" name="Tabla 34">
            <a:extLst>
              <a:ext uri="{FF2B5EF4-FFF2-40B4-BE49-F238E27FC236}">
                <a16:creationId xmlns:a16="http://schemas.microsoft.com/office/drawing/2014/main" id="{A4E92CA6-436F-9B08-3CEC-C574A84C88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6125122"/>
              </p:ext>
            </p:extLst>
          </p:nvPr>
        </p:nvGraphicFramePr>
        <p:xfrm>
          <a:off x="6293966" y="4228044"/>
          <a:ext cx="5417845" cy="202745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4325">
                  <a:extLst>
                    <a:ext uri="{9D8B030D-6E8A-4147-A177-3AD203B41FA5}">
                      <a16:colId xmlns:a16="http://schemas.microsoft.com/office/drawing/2014/main" val="3944432635"/>
                    </a:ext>
                  </a:extLst>
                </a:gridCol>
                <a:gridCol w="535136">
                  <a:extLst>
                    <a:ext uri="{9D8B030D-6E8A-4147-A177-3AD203B41FA5}">
                      <a16:colId xmlns:a16="http://schemas.microsoft.com/office/drawing/2014/main" val="3225823369"/>
                    </a:ext>
                  </a:extLst>
                </a:gridCol>
                <a:gridCol w="929190">
                  <a:extLst>
                    <a:ext uri="{9D8B030D-6E8A-4147-A177-3AD203B41FA5}">
                      <a16:colId xmlns:a16="http://schemas.microsoft.com/office/drawing/2014/main" val="2367452141"/>
                    </a:ext>
                  </a:extLst>
                </a:gridCol>
                <a:gridCol w="481622">
                  <a:extLst>
                    <a:ext uri="{9D8B030D-6E8A-4147-A177-3AD203B41FA5}">
                      <a16:colId xmlns:a16="http://schemas.microsoft.com/office/drawing/2014/main" val="798253472"/>
                    </a:ext>
                  </a:extLst>
                </a:gridCol>
                <a:gridCol w="2432436">
                  <a:extLst>
                    <a:ext uri="{9D8B030D-6E8A-4147-A177-3AD203B41FA5}">
                      <a16:colId xmlns:a16="http://schemas.microsoft.com/office/drawing/2014/main" val="193894107"/>
                    </a:ext>
                  </a:extLst>
                </a:gridCol>
                <a:gridCol w="715136">
                  <a:extLst>
                    <a:ext uri="{9D8B030D-6E8A-4147-A177-3AD203B41FA5}">
                      <a16:colId xmlns:a16="http://schemas.microsoft.com/office/drawing/2014/main" val="3688666970"/>
                    </a:ext>
                  </a:extLst>
                </a:gridCol>
              </a:tblGrid>
              <a:tr h="289636">
                <a:tc>
                  <a:txBody>
                    <a:bodyPr/>
                    <a:lstStyle/>
                    <a:p>
                      <a:pPr algn="l" fontAlgn="b"/>
                      <a:endParaRPr lang="es-CO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 dirty="0">
                          <a:effectLst/>
                        </a:rPr>
                        <a:t>CENTRO DE FORMACIÓN</a:t>
                      </a:r>
                      <a:endParaRPr lang="es-CO" sz="9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2210640"/>
                  </a:ext>
                </a:extLst>
              </a:tr>
              <a:tr h="289636"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BAJO</a:t>
                      </a:r>
                      <a:endParaRPr lang="es-CO" sz="9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Código Regional</a:t>
                      </a:r>
                      <a:endParaRPr lang="es-CO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 dirty="0">
                          <a:effectLst/>
                        </a:rPr>
                        <a:t>Regional</a:t>
                      </a:r>
                      <a:endParaRPr lang="es-CO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 dirty="0">
                          <a:effectLst/>
                        </a:rPr>
                        <a:t>Código Centro</a:t>
                      </a:r>
                      <a:endParaRPr lang="es-CO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Centro de Formación</a:t>
                      </a:r>
                      <a:endParaRPr lang="es-CO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% de Ejecución Cupos</a:t>
                      </a:r>
                      <a:endParaRPr lang="es-CO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930776052"/>
                  </a:ext>
                </a:extLst>
              </a:tr>
              <a:tr h="28963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5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REGIONAL ANTIOQUIA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 dirty="0">
                          <a:effectLst/>
                        </a:rPr>
                        <a:t>9502</a:t>
                      </a:r>
                      <a:endParaRPr lang="es-CO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 dirty="0">
                          <a:effectLst/>
                        </a:rPr>
                        <a:t>COMPLEJO TECNOLÓGICO MINERO AGROEMPRESARIAL</a:t>
                      </a:r>
                      <a:endParaRPr lang="es-CO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0,00%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544257456"/>
                  </a:ext>
                </a:extLst>
              </a:tr>
              <a:tr h="28963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18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REGIONAL CAQUETÁ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9516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 dirty="0">
                          <a:effectLst/>
                        </a:rPr>
                        <a:t>CENTRO TECNOLOGICO DE LA AMAZONÍA</a:t>
                      </a:r>
                      <a:endParaRPr lang="es-CO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0,00%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884520115"/>
                  </a:ext>
                </a:extLst>
              </a:tr>
              <a:tr h="28963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76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REGIONAL VALLE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9227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u="none" strike="noStrike" dirty="0">
                          <a:effectLst/>
                        </a:rPr>
                        <a:t>CENTRO DE ELECTRICIDAD Y AUTOMATIZACION INDUSTRIAL - CEAI</a:t>
                      </a:r>
                      <a:endParaRPr lang="es-E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0,00%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2862283211"/>
                  </a:ext>
                </a:extLst>
              </a:tr>
              <a:tr h="28963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19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REGIONAL CAUCA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9221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u="none" strike="noStrike" dirty="0">
                          <a:effectLst/>
                        </a:rPr>
                        <a:t>CENTRO DE TELEINFORMÁTICA Y PRODUCCIÓN INDUSTRIAL</a:t>
                      </a:r>
                      <a:endParaRPr lang="es-E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 dirty="0">
                          <a:effectLst/>
                        </a:rPr>
                        <a:t>0,00%</a:t>
                      </a:r>
                      <a:endParaRPr lang="es-CO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420071933"/>
                  </a:ext>
                </a:extLst>
              </a:tr>
              <a:tr h="28963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41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REGIONAL HUILA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9527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u="none" strike="noStrike" dirty="0">
                          <a:effectLst/>
                        </a:rPr>
                        <a:t>CENTRO DE LA INDUSTRIA, LA EMPRESA Y LOS SERVICIOS</a:t>
                      </a:r>
                      <a:endParaRPr lang="es-E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 dirty="0">
                          <a:effectLst/>
                        </a:rPr>
                        <a:t>0,00%</a:t>
                      </a:r>
                      <a:endParaRPr lang="es-CO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950158230"/>
                  </a:ext>
                </a:extLst>
              </a:tr>
            </a:tbl>
          </a:graphicData>
        </a:graphic>
      </p:graphicFrame>
      <p:grpSp>
        <p:nvGrpSpPr>
          <p:cNvPr id="43" name="Grupo 42">
            <a:extLst>
              <a:ext uri="{FF2B5EF4-FFF2-40B4-BE49-F238E27FC236}">
                <a16:creationId xmlns:a16="http://schemas.microsoft.com/office/drawing/2014/main" id="{21EC81B7-A1C5-B6E6-2C0E-BC62ACCB9AE7}"/>
              </a:ext>
            </a:extLst>
          </p:cNvPr>
          <p:cNvGrpSpPr/>
          <p:nvPr/>
        </p:nvGrpSpPr>
        <p:grpSpPr>
          <a:xfrm>
            <a:off x="11013022" y="4811810"/>
            <a:ext cx="45719" cy="1443686"/>
            <a:chOff x="11013022" y="4811810"/>
            <a:chExt cx="1013323" cy="1443686"/>
          </a:xfrm>
        </p:grpSpPr>
        <p:grpSp>
          <p:nvGrpSpPr>
            <p:cNvPr id="36" name="Grupo 35">
              <a:extLst>
                <a:ext uri="{FF2B5EF4-FFF2-40B4-BE49-F238E27FC236}">
                  <a16:creationId xmlns:a16="http://schemas.microsoft.com/office/drawing/2014/main" id="{CB833777-ED7E-EC9F-95F1-ECF4CADBF1AA}"/>
                </a:ext>
              </a:extLst>
            </p:cNvPr>
            <p:cNvGrpSpPr/>
            <p:nvPr/>
          </p:nvGrpSpPr>
          <p:grpSpPr>
            <a:xfrm>
              <a:off x="11013022" y="4811810"/>
              <a:ext cx="1005832" cy="861177"/>
              <a:chOff x="4924500" y="4979586"/>
              <a:chExt cx="46175" cy="747696"/>
            </a:xfrm>
            <a:solidFill>
              <a:srgbClr val="FF0000">
                <a:alpha val="30196"/>
              </a:srgbClr>
            </a:solidFill>
          </p:grpSpPr>
          <p:sp>
            <p:nvSpPr>
              <p:cNvPr id="37" name="Forma libre: forma 36">
                <a:extLst>
                  <a:ext uri="{FF2B5EF4-FFF2-40B4-BE49-F238E27FC236}">
                    <a16:creationId xmlns:a16="http://schemas.microsoft.com/office/drawing/2014/main" id="{0E03BA31-6C9C-2C5B-60C0-B6861A37B3FE}"/>
                  </a:ext>
                </a:extLst>
              </p:cNvPr>
              <p:cNvSpPr/>
              <p:nvPr/>
            </p:nvSpPr>
            <p:spPr>
              <a:xfrm>
                <a:off x="4924500" y="4979586"/>
                <a:ext cx="44680" cy="245861"/>
              </a:xfrm>
              <a:custGeom>
                <a:avLst/>
                <a:gdLst>
                  <a:gd name="connsiteX0" fmla="*/ 0 w 1118586"/>
                  <a:gd name="connsiteY0" fmla="*/ 0 h 568172"/>
                  <a:gd name="connsiteX1" fmla="*/ 772357 w 1118586"/>
                  <a:gd name="connsiteY1" fmla="*/ 0 h 568172"/>
                  <a:gd name="connsiteX2" fmla="*/ 1118586 w 1118586"/>
                  <a:gd name="connsiteY2" fmla="*/ 284086 h 568172"/>
                  <a:gd name="connsiteX3" fmla="*/ 772357 w 1118586"/>
                  <a:gd name="connsiteY3" fmla="*/ 568172 h 568172"/>
                  <a:gd name="connsiteX4" fmla="*/ 772345 w 1118586"/>
                  <a:gd name="connsiteY4" fmla="*/ 568171 h 568172"/>
                  <a:gd name="connsiteX5" fmla="*/ 0 w 1118586"/>
                  <a:gd name="connsiteY5" fmla="*/ 568171 h 568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8586" h="568172">
                    <a:moveTo>
                      <a:pt x="0" y="0"/>
                    </a:moveTo>
                    <a:lnTo>
                      <a:pt x="772357" y="0"/>
                    </a:lnTo>
                    <a:cubicBezTo>
                      <a:pt x="963574" y="0"/>
                      <a:pt x="1118586" y="127190"/>
                      <a:pt x="1118586" y="284086"/>
                    </a:cubicBezTo>
                    <a:cubicBezTo>
                      <a:pt x="1118586" y="440982"/>
                      <a:pt x="963574" y="568172"/>
                      <a:pt x="772357" y="568172"/>
                    </a:cubicBezTo>
                    <a:lnTo>
                      <a:pt x="772345" y="568171"/>
                    </a:lnTo>
                    <a:lnTo>
                      <a:pt x="0" y="56817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s-CO" dirty="0"/>
              </a:p>
            </p:txBody>
          </p:sp>
          <p:sp>
            <p:nvSpPr>
              <p:cNvPr id="38" name="Forma libre: forma 37">
                <a:extLst>
                  <a:ext uri="{FF2B5EF4-FFF2-40B4-BE49-F238E27FC236}">
                    <a16:creationId xmlns:a16="http://schemas.microsoft.com/office/drawing/2014/main" id="{385B8DBC-93B2-904E-E957-34E3276A7BC1}"/>
                  </a:ext>
                </a:extLst>
              </p:cNvPr>
              <p:cNvSpPr/>
              <p:nvPr/>
            </p:nvSpPr>
            <p:spPr>
              <a:xfrm>
                <a:off x="4924543" y="5239811"/>
                <a:ext cx="45720" cy="227247"/>
              </a:xfrm>
              <a:custGeom>
                <a:avLst/>
                <a:gdLst>
                  <a:gd name="connsiteX0" fmla="*/ 0 w 1118586"/>
                  <a:gd name="connsiteY0" fmla="*/ 0 h 568172"/>
                  <a:gd name="connsiteX1" fmla="*/ 772357 w 1118586"/>
                  <a:gd name="connsiteY1" fmla="*/ 0 h 568172"/>
                  <a:gd name="connsiteX2" fmla="*/ 1118586 w 1118586"/>
                  <a:gd name="connsiteY2" fmla="*/ 284086 h 568172"/>
                  <a:gd name="connsiteX3" fmla="*/ 772357 w 1118586"/>
                  <a:gd name="connsiteY3" fmla="*/ 568172 h 568172"/>
                  <a:gd name="connsiteX4" fmla="*/ 772345 w 1118586"/>
                  <a:gd name="connsiteY4" fmla="*/ 568171 h 568172"/>
                  <a:gd name="connsiteX5" fmla="*/ 0 w 1118586"/>
                  <a:gd name="connsiteY5" fmla="*/ 568171 h 568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8586" h="568172">
                    <a:moveTo>
                      <a:pt x="0" y="0"/>
                    </a:moveTo>
                    <a:lnTo>
                      <a:pt x="772357" y="0"/>
                    </a:lnTo>
                    <a:cubicBezTo>
                      <a:pt x="963574" y="0"/>
                      <a:pt x="1118586" y="127190"/>
                      <a:pt x="1118586" y="284086"/>
                    </a:cubicBezTo>
                    <a:cubicBezTo>
                      <a:pt x="1118586" y="440982"/>
                      <a:pt x="963574" y="568172"/>
                      <a:pt x="772357" y="568172"/>
                    </a:cubicBezTo>
                    <a:lnTo>
                      <a:pt x="772345" y="568171"/>
                    </a:lnTo>
                    <a:lnTo>
                      <a:pt x="0" y="56817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s-CO" dirty="0"/>
              </a:p>
            </p:txBody>
          </p:sp>
          <p:sp>
            <p:nvSpPr>
              <p:cNvPr id="39" name="Forma libre: forma 38">
                <a:extLst>
                  <a:ext uri="{FF2B5EF4-FFF2-40B4-BE49-F238E27FC236}">
                    <a16:creationId xmlns:a16="http://schemas.microsoft.com/office/drawing/2014/main" id="{4B6F5D07-9D9B-4B50-F95B-F151A1309D7A}"/>
                  </a:ext>
                </a:extLst>
              </p:cNvPr>
              <p:cNvSpPr/>
              <p:nvPr/>
            </p:nvSpPr>
            <p:spPr>
              <a:xfrm>
                <a:off x="4924500" y="5481421"/>
                <a:ext cx="46175" cy="245861"/>
              </a:xfrm>
              <a:custGeom>
                <a:avLst/>
                <a:gdLst>
                  <a:gd name="connsiteX0" fmla="*/ 0 w 1118586"/>
                  <a:gd name="connsiteY0" fmla="*/ 0 h 568172"/>
                  <a:gd name="connsiteX1" fmla="*/ 772357 w 1118586"/>
                  <a:gd name="connsiteY1" fmla="*/ 0 h 568172"/>
                  <a:gd name="connsiteX2" fmla="*/ 1118586 w 1118586"/>
                  <a:gd name="connsiteY2" fmla="*/ 284086 h 568172"/>
                  <a:gd name="connsiteX3" fmla="*/ 772357 w 1118586"/>
                  <a:gd name="connsiteY3" fmla="*/ 568172 h 568172"/>
                  <a:gd name="connsiteX4" fmla="*/ 772345 w 1118586"/>
                  <a:gd name="connsiteY4" fmla="*/ 568171 h 568172"/>
                  <a:gd name="connsiteX5" fmla="*/ 0 w 1118586"/>
                  <a:gd name="connsiteY5" fmla="*/ 568171 h 568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8586" h="568172">
                    <a:moveTo>
                      <a:pt x="0" y="0"/>
                    </a:moveTo>
                    <a:lnTo>
                      <a:pt x="772357" y="0"/>
                    </a:lnTo>
                    <a:cubicBezTo>
                      <a:pt x="963574" y="0"/>
                      <a:pt x="1118586" y="127190"/>
                      <a:pt x="1118586" y="284086"/>
                    </a:cubicBezTo>
                    <a:cubicBezTo>
                      <a:pt x="1118586" y="440982"/>
                      <a:pt x="963574" y="568172"/>
                      <a:pt x="772357" y="568172"/>
                    </a:cubicBezTo>
                    <a:lnTo>
                      <a:pt x="772345" y="568171"/>
                    </a:lnTo>
                    <a:lnTo>
                      <a:pt x="0" y="56817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s-CO" dirty="0"/>
              </a:p>
            </p:txBody>
          </p:sp>
        </p:grpSp>
        <p:sp>
          <p:nvSpPr>
            <p:cNvPr id="41" name="Forma libre: forma 40">
              <a:extLst>
                <a:ext uri="{FF2B5EF4-FFF2-40B4-BE49-F238E27FC236}">
                  <a16:creationId xmlns:a16="http://schemas.microsoft.com/office/drawing/2014/main" id="{5F5408B7-39A2-4F15-FC3B-4B688EB8CC61}"/>
                </a:ext>
              </a:extLst>
            </p:cNvPr>
            <p:cNvSpPr/>
            <p:nvPr/>
          </p:nvSpPr>
          <p:spPr>
            <a:xfrm>
              <a:off x="11020513" y="5688060"/>
              <a:ext cx="1005832" cy="259014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solidFill>
              <a:srgbClr val="FF0000">
                <a:alpha val="3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42" name="Forma libre: forma 41">
              <a:extLst>
                <a:ext uri="{FF2B5EF4-FFF2-40B4-BE49-F238E27FC236}">
                  <a16:creationId xmlns:a16="http://schemas.microsoft.com/office/drawing/2014/main" id="{06FB5D7B-E266-4245-7D6B-50D51FEB4860}"/>
                </a:ext>
              </a:extLst>
            </p:cNvPr>
            <p:cNvSpPr/>
            <p:nvPr/>
          </p:nvSpPr>
          <p:spPr>
            <a:xfrm>
              <a:off x="11020513" y="5968166"/>
              <a:ext cx="1005832" cy="287330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solidFill>
              <a:srgbClr val="FF0000">
                <a:alpha val="3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</p:grpSp>
    </p:spTree>
    <p:extLst>
      <p:ext uri="{BB962C8B-B14F-4D97-AF65-F5344CB8AC3E}">
        <p14:creationId xmlns:p14="http://schemas.microsoft.com/office/powerpoint/2010/main" val="25538228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CuadroTexto 53">
            <a:extLst>
              <a:ext uri="{FF2B5EF4-FFF2-40B4-BE49-F238E27FC236}">
                <a16:creationId xmlns:a16="http://schemas.microsoft.com/office/drawing/2014/main" id="{F07E9546-EAED-5735-5C27-E0A1113F87FB}"/>
              </a:ext>
            </a:extLst>
          </p:cNvPr>
          <p:cNvSpPr txBox="1"/>
          <p:nvPr/>
        </p:nvSpPr>
        <p:spPr>
          <a:xfrm>
            <a:off x="733314" y="200159"/>
            <a:ext cx="9457607" cy="480131"/>
          </a:xfrm>
          <a:prstGeom prst="rect">
            <a:avLst/>
          </a:prstGeom>
        </p:spPr>
        <p:txBody>
          <a:bodyPr/>
          <a:lstStyle>
            <a:defPPr>
              <a:defRPr lang="es-CO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rgbClr val="00314D"/>
                </a:solidFill>
                <a:latin typeface="Work Sans" pitchFamily="2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2400" dirty="0">
                <a:solidFill>
                  <a:srgbClr val="00324D"/>
                </a:solidFill>
              </a:rPr>
              <a:t>Certificación de competencias de</a:t>
            </a:r>
            <a:r>
              <a:rPr kumimoji="0" lang="es-MX" sz="2400" b="1" i="0" u="none" strike="noStrike" kern="1200" cap="none" spc="0" normalizeH="0" baseline="0" noProof="0" dirty="0">
                <a:ln>
                  <a:noFill/>
                </a:ln>
                <a:solidFill>
                  <a:srgbClr val="00324D"/>
                </a:solidFill>
                <a:effectLst/>
                <a:uLnTx/>
                <a:uFillTx/>
                <a:latin typeface="Work Sans" pitchFamily="2" charset="0"/>
                <a:ea typeface="+mj-ea"/>
                <a:cs typeface="+mj-cs"/>
              </a:rPr>
              <a:t> </a:t>
            </a:r>
            <a:r>
              <a:rPr lang="es-MX" sz="2400" dirty="0">
                <a:solidFill>
                  <a:srgbClr val="00324D"/>
                </a:solidFill>
              </a:rPr>
              <a:t>Economía Popular</a:t>
            </a:r>
            <a:endParaRPr kumimoji="0" lang="es-MX" sz="2400" b="1" i="0" u="none" strike="noStrike" kern="1200" cap="none" spc="0" normalizeH="0" baseline="0" noProof="0" dirty="0">
              <a:ln>
                <a:noFill/>
              </a:ln>
              <a:solidFill>
                <a:srgbClr val="38AA00"/>
              </a:solidFill>
              <a:effectLst/>
              <a:uLnTx/>
              <a:uFillTx/>
              <a:latin typeface="Work Sans" pitchFamily="2" charset="0"/>
              <a:ea typeface="+mj-ea"/>
              <a:cs typeface="+mj-cs"/>
            </a:endParaRPr>
          </a:p>
        </p:txBody>
      </p:sp>
      <p:pic>
        <p:nvPicPr>
          <p:cNvPr id="55" name="Gráfico 54">
            <a:extLst>
              <a:ext uri="{FF2B5EF4-FFF2-40B4-BE49-F238E27FC236}">
                <a16:creationId xmlns:a16="http://schemas.microsoft.com/office/drawing/2014/main" id="{E94C7E13-1760-A28C-AB2B-87F3804CD8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V="1">
            <a:off x="52095" y="937680"/>
            <a:ext cx="3065317" cy="45719"/>
          </a:xfrm>
          <a:prstGeom prst="rect">
            <a:avLst/>
          </a:prstGeom>
        </p:spPr>
      </p:pic>
      <p:sp>
        <p:nvSpPr>
          <p:cNvPr id="64" name="Rectángulo 63">
            <a:extLst>
              <a:ext uri="{FF2B5EF4-FFF2-40B4-BE49-F238E27FC236}">
                <a16:creationId xmlns:a16="http://schemas.microsoft.com/office/drawing/2014/main" id="{F0724F3D-6922-A1EE-E872-E5F3CA61E0C8}"/>
              </a:ext>
            </a:extLst>
          </p:cNvPr>
          <p:cNvSpPr/>
          <p:nvPr/>
        </p:nvSpPr>
        <p:spPr>
          <a:xfrm>
            <a:off x="-66258" y="6808642"/>
            <a:ext cx="12192000" cy="49358"/>
          </a:xfrm>
          <a:prstGeom prst="rect">
            <a:avLst/>
          </a:prstGeom>
          <a:solidFill>
            <a:srgbClr val="38A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Work Sans "/>
              <a:ea typeface="+mn-ea"/>
              <a:cs typeface="+mn-cs"/>
            </a:endParaRPr>
          </a:p>
        </p:txBody>
      </p:sp>
      <p:graphicFrame>
        <p:nvGraphicFramePr>
          <p:cNvPr id="15" name="Diagrama 14">
            <a:extLst>
              <a:ext uri="{FF2B5EF4-FFF2-40B4-BE49-F238E27FC236}">
                <a16:creationId xmlns:a16="http://schemas.microsoft.com/office/drawing/2014/main" id="{30032164-7362-44D5-A82A-0DAC7CDFAD51}"/>
              </a:ext>
            </a:extLst>
          </p:cNvPr>
          <p:cNvGraphicFramePr/>
          <p:nvPr/>
        </p:nvGraphicFramePr>
        <p:xfrm>
          <a:off x="124287" y="1240788"/>
          <a:ext cx="11833934" cy="52895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23" name="Flecha: hacia arriba 22">
            <a:extLst>
              <a:ext uri="{FF2B5EF4-FFF2-40B4-BE49-F238E27FC236}">
                <a16:creationId xmlns:a16="http://schemas.microsoft.com/office/drawing/2014/main" id="{3CA25136-CCFE-4489-B98C-7FC37AC77D86}"/>
              </a:ext>
            </a:extLst>
          </p:cNvPr>
          <p:cNvSpPr/>
          <p:nvPr/>
        </p:nvSpPr>
        <p:spPr>
          <a:xfrm>
            <a:off x="5847287" y="1427546"/>
            <a:ext cx="383103" cy="1458157"/>
          </a:xfrm>
          <a:prstGeom prst="upArrow">
            <a:avLst/>
          </a:prstGeom>
          <a:solidFill>
            <a:srgbClr val="FF6C00"/>
          </a:solidFill>
          <a:ln>
            <a:solidFill>
              <a:srgbClr val="FF6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7" name="Flecha: hacia arriba 26">
            <a:extLst>
              <a:ext uri="{FF2B5EF4-FFF2-40B4-BE49-F238E27FC236}">
                <a16:creationId xmlns:a16="http://schemas.microsoft.com/office/drawing/2014/main" id="{0D796B2D-08B8-466F-9060-50572B7CB89F}"/>
              </a:ext>
            </a:extLst>
          </p:cNvPr>
          <p:cNvSpPr/>
          <p:nvPr/>
        </p:nvSpPr>
        <p:spPr>
          <a:xfrm rot="10800000">
            <a:off x="5847288" y="4788249"/>
            <a:ext cx="383103" cy="1458157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6FEEBEAF-0D16-6AB5-1297-67897C8804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2076646"/>
              </p:ext>
            </p:extLst>
          </p:nvPr>
        </p:nvGraphicFramePr>
        <p:xfrm>
          <a:off x="363622" y="1371651"/>
          <a:ext cx="5276885" cy="219176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3523">
                  <a:extLst>
                    <a:ext uri="{9D8B030D-6E8A-4147-A177-3AD203B41FA5}">
                      <a16:colId xmlns:a16="http://schemas.microsoft.com/office/drawing/2014/main" val="2844143493"/>
                    </a:ext>
                  </a:extLst>
                </a:gridCol>
                <a:gridCol w="1061812">
                  <a:extLst>
                    <a:ext uri="{9D8B030D-6E8A-4147-A177-3AD203B41FA5}">
                      <a16:colId xmlns:a16="http://schemas.microsoft.com/office/drawing/2014/main" val="2296593519"/>
                    </a:ext>
                  </a:extLst>
                </a:gridCol>
                <a:gridCol w="2152583">
                  <a:extLst>
                    <a:ext uri="{9D8B030D-6E8A-4147-A177-3AD203B41FA5}">
                      <a16:colId xmlns:a16="http://schemas.microsoft.com/office/drawing/2014/main" val="2572209748"/>
                    </a:ext>
                  </a:extLst>
                </a:gridCol>
                <a:gridCol w="1418967">
                  <a:extLst>
                    <a:ext uri="{9D8B030D-6E8A-4147-A177-3AD203B41FA5}">
                      <a16:colId xmlns:a16="http://schemas.microsoft.com/office/drawing/2014/main" val="1492846432"/>
                    </a:ext>
                  </a:extLst>
                </a:gridCol>
              </a:tblGrid>
              <a:tr h="438353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420536"/>
                  </a:ext>
                </a:extLst>
              </a:tr>
              <a:tr h="438353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ALTO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Código Regional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% de Ejecución Cupos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4220364907"/>
                  </a:ext>
                </a:extLst>
              </a:tr>
              <a:tr h="43835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76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 VALLE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110,76%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2723203735"/>
                  </a:ext>
                </a:extLst>
              </a:tr>
              <a:tr h="43835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68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 SANTANDER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73,78%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161705086"/>
                  </a:ext>
                </a:extLst>
              </a:tr>
              <a:tr h="43835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DISTRITO CAPITAL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59,40%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728569393"/>
                  </a:ext>
                </a:extLst>
              </a:tr>
            </a:tbl>
          </a:graphicData>
        </a:graphic>
      </p:graphicFrame>
      <p:grpSp>
        <p:nvGrpSpPr>
          <p:cNvPr id="4" name="Grupo 3">
            <a:extLst>
              <a:ext uri="{FF2B5EF4-FFF2-40B4-BE49-F238E27FC236}">
                <a16:creationId xmlns:a16="http://schemas.microsoft.com/office/drawing/2014/main" id="{87B6AB4F-FBC6-AE9D-6C67-AF0411F83AC0}"/>
              </a:ext>
            </a:extLst>
          </p:cNvPr>
          <p:cNvGrpSpPr/>
          <p:nvPr/>
        </p:nvGrpSpPr>
        <p:grpSpPr>
          <a:xfrm>
            <a:off x="4244461" y="2242782"/>
            <a:ext cx="1396048" cy="1313864"/>
            <a:chOff x="4919394" y="2333565"/>
            <a:chExt cx="1028162" cy="1039969"/>
          </a:xfrm>
        </p:grpSpPr>
        <p:sp>
          <p:nvSpPr>
            <p:cNvPr id="5" name="Forma libre: forma 4">
              <a:extLst>
                <a:ext uri="{FF2B5EF4-FFF2-40B4-BE49-F238E27FC236}">
                  <a16:creationId xmlns:a16="http://schemas.microsoft.com/office/drawing/2014/main" id="{98D59C2C-7224-F76F-1267-096B391AB860}"/>
                </a:ext>
              </a:extLst>
            </p:cNvPr>
            <p:cNvSpPr/>
            <p:nvPr/>
          </p:nvSpPr>
          <p:spPr>
            <a:xfrm>
              <a:off x="4919398" y="2333565"/>
              <a:ext cx="1028158" cy="341410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solidFill>
              <a:srgbClr val="FF6C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6" name="Forma libre: forma 5">
              <a:extLst>
                <a:ext uri="{FF2B5EF4-FFF2-40B4-BE49-F238E27FC236}">
                  <a16:creationId xmlns:a16="http://schemas.microsoft.com/office/drawing/2014/main" id="{0D06BF83-8362-5A20-7180-B04BB5123669}"/>
                </a:ext>
              </a:extLst>
            </p:cNvPr>
            <p:cNvSpPr/>
            <p:nvPr/>
          </p:nvSpPr>
          <p:spPr>
            <a:xfrm>
              <a:off x="4919394" y="2699656"/>
              <a:ext cx="810800" cy="325060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solidFill>
              <a:srgbClr val="FF00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7" name="Forma libre: forma 6">
              <a:extLst>
                <a:ext uri="{FF2B5EF4-FFF2-40B4-BE49-F238E27FC236}">
                  <a16:creationId xmlns:a16="http://schemas.microsoft.com/office/drawing/2014/main" id="{7A61BC4E-0CA6-8522-E3FE-A08E8C83127C}"/>
                </a:ext>
              </a:extLst>
            </p:cNvPr>
            <p:cNvSpPr/>
            <p:nvPr/>
          </p:nvSpPr>
          <p:spPr>
            <a:xfrm>
              <a:off x="4919397" y="3049397"/>
              <a:ext cx="586318" cy="324137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solidFill>
              <a:srgbClr val="FF000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</p:grpSp>
      <p:graphicFrame>
        <p:nvGraphicFramePr>
          <p:cNvPr id="8" name="Tabla 7">
            <a:extLst>
              <a:ext uri="{FF2B5EF4-FFF2-40B4-BE49-F238E27FC236}">
                <a16:creationId xmlns:a16="http://schemas.microsoft.com/office/drawing/2014/main" id="{D8822564-3158-F15B-1561-5CABB3AB6E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8704110"/>
              </p:ext>
            </p:extLst>
          </p:nvPr>
        </p:nvGraphicFramePr>
        <p:xfrm>
          <a:off x="363622" y="4218169"/>
          <a:ext cx="5276885" cy="202823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3523">
                  <a:extLst>
                    <a:ext uri="{9D8B030D-6E8A-4147-A177-3AD203B41FA5}">
                      <a16:colId xmlns:a16="http://schemas.microsoft.com/office/drawing/2014/main" val="1027408781"/>
                    </a:ext>
                  </a:extLst>
                </a:gridCol>
                <a:gridCol w="1061812">
                  <a:extLst>
                    <a:ext uri="{9D8B030D-6E8A-4147-A177-3AD203B41FA5}">
                      <a16:colId xmlns:a16="http://schemas.microsoft.com/office/drawing/2014/main" val="3866731798"/>
                    </a:ext>
                  </a:extLst>
                </a:gridCol>
                <a:gridCol w="2152583">
                  <a:extLst>
                    <a:ext uri="{9D8B030D-6E8A-4147-A177-3AD203B41FA5}">
                      <a16:colId xmlns:a16="http://schemas.microsoft.com/office/drawing/2014/main" val="2044959061"/>
                    </a:ext>
                  </a:extLst>
                </a:gridCol>
                <a:gridCol w="1418967">
                  <a:extLst>
                    <a:ext uri="{9D8B030D-6E8A-4147-A177-3AD203B41FA5}">
                      <a16:colId xmlns:a16="http://schemas.microsoft.com/office/drawing/2014/main" val="834041844"/>
                    </a:ext>
                  </a:extLst>
                </a:gridCol>
              </a:tblGrid>
              <a:tr h="405647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1035746"/>
                  </a:ext>
                </a:extLst>
              </a:tr>
              <a:tr h="405647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BAJO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Código Regional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% de Ejecución Cupos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4026919947"/>
                  </a:ext>
                </a:extLst>
              </a:tr>
              <a:tr h="405647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13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BOLÍVAR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28,35%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765098516"/>
                  </a:ext>
                </a:extLst>
              </a:tr>
              <a:tr h="405647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25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 CUNDINAMARCA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47,79%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2997656344"/>
                  </a:ext>
                </a:extLst>
              </a:tr>
              <a:tr h="405647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 ATLÁNTICO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50,29%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789166261"/>
                  </a:ext>
                </a:extLst>
              </a:tr>
            </a:tbl>
          </a:graphicData>
        </a:graphic>
      </p:graphicFrame>
      <p:grpSp>
        <p:nvGrpSpPr>
          <p:cNvPr id="10" name="Grupo 9">
            <a:extLst>
              <a:ext uri="{FF2B5EF4-FFF2-40B4-BE49-F238E27FC236}">
                <a16:creationId xmlns:a16="http://schemas.microsoft.com/office/drawing/2014/main" id="{ED376A9B-428F-9CF2-92BA-ADDC62EF752E}"/>
              </a:ext>
            </a:extLst>
          </p:cNvPr>
          <p:cNvGrpSpPr/>
          <p:nvPr/>
        </p:nvGrpSpPr>
        <p:grpSpPr>
          <a:xfrm>
            <a:off x="4244460" y="5044545"/>
            <a:ext cx="682381" cy="1200521"/>
            <a:chOff x="4925247" y="4810831"/>
            <a:chExt cx="5119" cy="1292186"/>
          </a:xfrm>
          <a:solidFill>
            <a:srgbClr val="FF0000">
              <a:alpha val="30196"/>
            </a:srgbClr>
          </a:solidFill>
        </p:grpSpPr>
        <p:sp>
          <p:nvSpPr>
            <p:cNvPr id="16" name="Forma libre: forma 15">
              <a:extLst>
                <a:ext uri="{FF2B5EF4-FFF2-40B4-BE49-F238E27FC236}">
                  <a16:creationId xmlns:a16="http://schemas.microsoft.com/office/drawing/2014/main" id="{A2CAF6C1-6646-CD1F-D51B-39B8CFF51824}"/>
                </a:ext>
              </a:extLst>
            </p:cNvPr>
            <p:cNvSpPr/>
            <p:nvPr/>
          </p:nvSpPr>
          <p:spPr>
            <a:xfrm>
              <a:off x="4925247" y="4810831"/>
              <a:ext cx="2082" cy="409777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17" name="Forma libre: forma 16">
              <a:extLst>
                <a:ext uri="{FF2B5EF4-FFF2-40B4-BE49-F238E27FC236}">
                  <a16:creationId xmlns:a16="http://schemas.microsoft.com/office/drawing/2014/main" id="{0295FF3D-5953-C028-2103-42C9A471AFFF}"/>
                </a:ext>
              </a:extLst>
            </p:cNvPr>
            <p:cNvSpPr/>
            <p:nvPr/>
          </p:nvSpPr>
          <p:spPr>
            <a:xfrm>
              <a:off x="4925251" y="5250299"/>
              <a:ext cx="5115" cy="412141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18" name="Forma libre: forma 17">
              <a:extLst>
                <a:ext uri="{FF2B5EF4-FFF2-40B4-BE49-F238E27FC236}">
                  <a16:creationId xmlns:a16="http://schemas.microsoft.com/office/drawing/2014/main" id="{748BFFAC-6FC5-9352-C1E0-0B0D3B3FC9A1}"/>
                </a:ext>
              </a:extLst>
            </p:cNvPr>
            <p:cNvSpPr/>
            <p:nvPr/>
          </p:nvSpPr>
          <p:spPr>
            <a:xfrm>
              <a:off x="4925251" y="5690875"/>
              <a:ext cx="5115" cy="412142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</p:grpSp>
      <p:graphicFrame>
        <p:nvGraphicFramePr>
          <p:cNvPr id="19" name="Tabla 18">
            <a:extLst>
              <a:ext uri="{FF2B5EF4-FFF2-40B4-BE49-F238E27FC236}">
                <a16:creationId xmlns:a16="http://schemas.microsoft.com/office/drawing/2014/main" id="{6C24D6EE-4AF6-B386-0D09-B35A5102D6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4017413"/>
              </p:ext>
            </p:extLst>
          </p:nvPr>
        </p:nvGraphicFramePr>
        <p:xfrm>
          <a:off x="6342067" y="1381340"/>
          <a:ext cx="5365518" cy="220667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1192">
                  <a:extLst>
                    <a:ext uri="{9D8B030D-6E8A-4147-A177-3AD203B41FA5}">
                      <a16:colId xmlns:a16="http://schemas.microsoft.com/office/drawing/2014/main" val="157660016"/>
                    </a:ext>
                  </a:extLst>
                </a:gridCol>
                <a:gridCol w="529967">
                  <a:extLst>
                    <a:ext uri="{9D8B030D-6E8A-4147-A177-3AD203B41FA5}">
                      <a16:colId xmlns:a16="http://schemas.microsoft.com/office/drawing/2014/main" val="3597130270"/>
                    </a:ext>
                  </a:extLst>
                </a:gridCol>
                <a:gridCol w="920216">
                  <a:extLst>
                    <a:ext uri="{9D8B030D-6E8A-4147-A177-3AD203B41FA5}">
                      <a16:colId xmlns:a16="http://schemas.microsoft.com/office/drawing/2014/main" val="3337906354"/>
                    </a:ext>
                  </a:extLst>
                </a:gridCol>
                <a:gridCol w="476971">
                  <a:extLst>
                    <a:ext uri="{9D8B030D-6E8A-4147-A177-3AD203B41FA5}">
                      <a16:colId xmlns:a16="http://schemas.microsoft.com/office/drawing/2014/main" val="1362914238"/>
                    </a:ext>
                  </a:extLst>
                </a:gridCol>
                <a:gridCol w="2408943">
                  <a:extLst>
                    <a:ext uri="{9D8B030D-6E8A-4147-A177-3AD203B41FA5}">
                      <a16:colId xmlns:a16="http://schemas.microsoft.com/office/drawing/2014/main" val="1274313133"/>
                    </a:ext>
                  </a:extLst>
                </a:gridCol>
                <a:gridCol w="708229">
                  <a:extLst>
                    <a:ext uri="{9D8B030D-6E8A-4147-A177-3AD203B41FA5}">
                      <a16:colId xmlns:a16="http://schemas.microsoft.com/office/drawing/2014/main" val="1269687451"/>
                    </a:ext>
                  </a:extLst>
                </a:gridCol>
              </a:tblGrid>
              <a:tr h="436415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CENTRO DE FORMACIÓN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87263667"/>
                  </a:ext>
                </a:extLst>
              </a:tr>
              <a:tr h="436415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ALTO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Código 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Código Centro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Centro de Formación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% de Ejecución Cupos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659602088"/>
                  </a:ext>
                </a:extLst>
              </a:tr>
              <a:tr h="43641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73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TOLIMA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9226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u="none" strike="noStrike" dirty="0">
                          <a:effectLst/>
                        </a:rPr>
                        <a:t>CENTRO DE INDUSTRIA Y CONSTRUCCION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147,90%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4000019281"/>
                  </a:ext>
                </a:extLst>
              </a:tr>
              <a:tr h="43641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ATLÁNTICO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9302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u="none" strike="noStrike" dirty="0">
                          <a:effectLst/>
                        </a:rPr>
                        <a:t>CENTRO DE COMERCIO Y SERVICIOS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137,87%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365928344"/>
                  </a:ext>
                </a:extLst>
              </a:tr>
              <a:tr h="43641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73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TOLIMA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9310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u="none" strike="noStrike">
                          <a:effectLst/>
                        </a:rPr>
                        <a:t>CENTRO DE COMERCIO Y SERVICIOS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92,73%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935300466"/>
                  </a:ext>
                </a:extLst>
              </a:tr>
            </a:tbl>
          </a:graphicData>
        </a:graphic>
      </p:graphicFrame>
      <p:grpSp>
        <p:nvGrpSpPr>
          <p:cNvPr id="21" name="Grupo 20">
            <a:extLst>
              <a:ext uri="{FF2B5EF4-FFF2-40B4-BE49-F238E27FC236}">
                <a16:creationId xmlns:a16="http://schemas.microsoft.com/office/drawing/2014/main" id="{B826015A-8231-E131-D80D-614B36A906E0}"/>
              </a:ext>
            </a:extLst>
          </p:cNvPr>
          <p:cNvGrpSpPr/>
          <p:nvPr/>
        </p:nvGrpSpPr>
        <p:grpSpPr>
          <a:xfrm>
            <a:off x="11008332" y="2286053"/>
            <a:ext cx="699222" cy="1277363"/>
            <a:chOff x="4919395" y="2333565"/>
            <a:chExt cx="796954" cy="1074065"/>
          </a:xfrm>
          <a:solidFill>
            <a:srgbClr val="FF6C00">
              <a:alpha val="20000"/>
            </a:srgbClr>
          </a:solidFill>
        </p:grpSpPr>
        <p:sp>
          <p:nvSpPr>
            <p:cNvPr id="25" name="Forma libre: forma 24">
              <a:extLst>
                <a:ext uri="{FF2B5EF4-FFF2-40B4-BE49-F238E27FC236}">
                  <a16:creationId xmlns:a16="http://schemas.microsoft.com/office/drawing/2014/main" id="{ADB61FB5-384E-C767-1C13-CBA3D6C430CE}"/>
                </a:ext>
              </a:extLst>
            </p:cNvPr>
            <p:cNvSpPr/>
            <p:nvPr/>
          </p:nvSpPr>
          <p:spPr>
            <a:xfrm>
              <a:off x="4919398" y="2333565"/>
              <a:ext cx="796951" cy="341410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26" name="Forma libre: forma 25">
              <a:extLst>
                <a:ext uri="{FF2B5EF4-FFF2-40B4-BE49-F238E27FC236}">
                  <a16:creationId xmlns:a16="http://schemas.microsoft.com/office/drawing/2014/main" id="{B98AEAF4-C37A-2B25-CB00-BC4533118E2C}"/>
                </a:ext>
              </a:extLst>
            </p:cNvPr>
            <p:cNvSpPr/>
            <p:nvPr/>
          </p:nvSpPr>
          <p:spPr>
            <a:xfrm>
              <a:off x="4919395" y="2699656"/>
              <a:ext cx="796949" cy="345054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28" name="Forma libre: forma 27">
              <a:extLst>
                <a:ext uri="{FF2B5EF4-FFF2-40B4-BE49-F238E27FC236}">
                  <a16:creationId xmlns:a16="http://schemas.microsoft.com/office/drawing/2014/main" id="{36A66AA3-CC98-4519-2E93-11F7E3ADEB91}"/>
                </a:ext>
              </a:extLst>
            </p:cNvPr>
            <p:cNvSpPr/>
            <p:nvPr/>
          </p:nvSpPr>
          <p:spPr>
            <a:xfrm>
              <a:off x="4919397" y="3063058"/>
              <a:ext cx="716526" cy="344572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solidFill>
              <a:srgbClr val="38AA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</p:grpSp>
      <p:graphicFrame>
        <p:nvGraphicFramePr>
          <p:cNvPr id="40" name="Tabla 39">
            <a:extLst>
              <a:ext uri="{FF2B5EF4-FFF2-40B4-BE49-F238E27FC236}">
                <a16:creationId xmlns:a16="http://schemas.microsoft.com/office/drawing/2014/main" id="{3E10F9A4-F417-8052-9569-7E4E5508F5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1759958"/>
              </p:ext>
            </p:extLst>
          </p:nvPr>
        </p:nvGraphicFramePr>
        <p:xfrm>
          <a:off x="6342032" y="4242763"/>
          <a:ext cx="5365518" cy="205521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1192">
                  <a:extLst>
                    <a:ext uri="{9D8B030D-6E8A-4147-A177-3AD203B41FA5}">
                      <a16:colId xmlns:a16="http://schemas.microsoft.com/office/drawing/2014/main" val="1357140049"/>
                    </a:ext>
                  </a:extLst>
                </a:gridCol>
                <a:gridCol w="529967">
                  <a:extLst>
                    <a:ext uri="{9D8B030D-6E8A-4147-A177-3AD203B41FA5}">
                      <a16:colId xmlns:a16="http://schemas.microsoft.com/office/drawing/2014/main" val="1790995287"/>
                    </a:ext>
                  </a:extLst>
                </a:gridCol>
                <a:gridCol w="920216">
                  <a:extLst>
                    <a:ext uri="{9D8B030D-6E8A-4147-A177-3AD203B41FA5}">
                      <a16:colId xmlns:a16="http://schemas.microsoft.com/office/drawing/2014/main" val="417714020"/>
                    </a:ext>
                  </a:extLst>
                </a:gridCol>
                <a:gridCol w="476971">
                  <a:extLst>
                    <a:ext uri="{9D8B030D-6E8A-4147-A177-3AD203B41FA5}">
                      <a16:colId xmlns:a16="http://schemas.microsoft.com/office/drawing/2014/main" val="1161497388"/>
                    </a:ext>
                  </a:extLst>
                </a:gridCol>
                <a:gridCol w="2408943">
                  <a:extLst>
                    <a:ext uri="{9D8B030D-6E8A-4147-A177-3AD203B41FA5}">
                      <a16:colId xmlns:a16="http://schemas.microsoft.com/office/drawing/2014/main" val="3764633332"/>
                    </a:ext>
                  </a:extLst>
                </a:gridCol>
                <a:gridCol w="708229">
                  <a:extLst>
                    <a:ext uri="{9D8B030D-6E8A-4147-A177-3AD203B41FA5}">
                      <a16:colId xmlns:a16="http://schemas.microsoft.com/office/drawing/2014/main" val="2116592224"/>
                    </a:ext>
                  </a:extLst>
                </a:gridCol>
              </a:tblGrid>
              <a:tr h="377732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CENTRO DE FORMACIÓN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05120118"/>
                  </a:ext>
                </a:extLst>
              </a:tr>
              <a:tr h="434554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BAJO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Código 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Código Centro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Centro de Formación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% de Ejecución Cupos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591163241"/>
                  </a:ext>
                </a:extLst>
              </a:tr>
              <a:tr h="43455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DISTRITO CAPITAL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9404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CENTRO DE GESTIÓN ADMINISTRATIVA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0,00%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2107726285"/>
                  </a:ext>
                </a:extLst>
              </a:tr>
              <a:tr h="37773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 ATLÁNTICO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9207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CENTRO NACIONAL COLOMBO ALEMAN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8,07%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957039649"/>
                  </a:ext>
                </a:extLst>
              </a:tr>
              <a:tr h="37773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ATLÁNTICO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9208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u="none" strike="noStrike" dirty="0">
                          <a:effectLst/>
                        </a:rPr>
                        <a:t>CENTRO INDUSTRIAL Y DE AVIACION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25,72%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563258465"/>
                  </a:ext>
                </a:extLst>
              </a:tr>
            </a:tbl>
          </a:graphicData>
        </a:graphic>
      </p:graphicFrame>
      <p:grpSp>
        <p:nvGrpSpPr>
          <p:cNvPr id="41" name="Grupo 40">
            <a:extLst>
              <a:ext uri="{FF2B5EF4-FFF2-40B4-BE49-F238E27FC236}">
                <a16:creationId xmlns:a16="http://schemas.microsoft.com/office/drawing/2014/main" id="{523C5E96-ED29-FAAF-4925-1153EA73D6DD}"/>
              </a:ext>
            </a:extLst>
          </p:cNvPr>
          <p:cNvGrpSpPr/>
          <p:nvPr/>
        </p:nvGrpSpPr>
        <p:grpSpPr>
          <a:xfrm>
            <a:off x="11007422" y="5100542"/>
            <a:ext cx="224685" cy="1197436"/>
            <a:chOff x="4925251" y="4979587"/>
            <a:chExt cx="17004" cy="851019"/>
          </a:xfrm>
          <a:solidFill>
            <a:srgbClr val="FF0000">
              <a:alpha val="30196"/>
            </a:srgbClr>
          </a:solidFill>
        </p:grpSpPr>
        <p:sp>
          <p:nvSpPr>
            <p:cNvPr id="42" name="Forma libre: forma 41">
              <a:extLst>
                <a:ext uri="{FF2B5EF4-FFF2-40B4-BE49-F238E27FC236}">
                  <a16:creationId xmlns:a16="http://schemas.microsoft.com/office/drawing/2014/main" id="{3D0C5C8A-77A6-4CC1-9A44-CF2559B6B8B8}"/>
                </a:ext>
              </a:extLst>
            </p:cNvPr>
            <p:cNvSpPr/>
            <p:nvPr/>
          </p:nvSpPr>
          <p:spPr>
            <a:xfrm>
              <a:off x="4925283" y="4979587"/>
              <a:ext cx="2587" cy="300101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43" name="Forma libre: forma 42">
              <a:extLst>
                <a:ext uri="{FF2B5EF4-FFF2-40B4-BE49-F238E27FC236}">
                  <a16:creationId xmlns:a16="http://schemas.microsoft.com/office/drawing/2014/main" id="{8C1C50D5-FF31-EC80-FFE5-1E7B1C106FFA}"/>
                </a:ext>
              </a:extLst>
            </p:cNvPr>
            <p:cNvSpPr/>
            <p:nvPr/>
          </p:nvSpPr>
          <p:spPr>
            <a:xfrm>
              <a:off x="4925251" y="5306518"/>
              <a:ext cx="7020" cy="238787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44" name="Forma libre: forma 43">
              <a:extLst>
                <a:ext uri="{FF2B5EF4-FFF2-40B4-BE49-F238E27FC236}">
                  <a16:creationId xmlns:a16="http://schemas.microsoft.com/office/drawing/2014/main" id="{9BDA4E52-16B0-8F82-ACBC-19287B1101C3}"/>
                </a:ext>
              </a:extLst>
            </p:cNvPr>
            <p:cNvSpPr/>
            <p:nvPr/>
          </p:nvSpPr>
          <p:spPr>
            <a:xfrm>
              <a:off x="4925251" y="5572303"/>
              <a:ext cx="17004" cy="258303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</p:grpSp>
    </p:spTree>
    <p:extLst>
      <p:ext uri="{BB962C8B-B14F-4D97-AF65-F5344CB8AC3E}">
        <p14:creationId xmlns:p14="http://schemas.microsoft.com/office/powerpoint/2010/main" val="37541852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61135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CuadroTexto 53">
            <a:extLst>
              <a:ext uri="{FF2B5EF4-FFF2-40B4-BE49-F238E27FC236}">
                <a16:creationId xmlns:a16="http://schemas.microsoft.com/office/drawing/2014/main" id="{F07E9546-EAED-5735-5C27-E0A1113F87FB}"/>
              </a:ext>
            </a:extLst>
          </p:cNvPr>
          <p:cNvSpPr txBox="1"/>
          <p:nvPr/>
        </p:nvSpPr>
        <p:spPr>
          <a:xfrm>
            <a:off x="733314" y="200159"/>
            <a:ext cx="9457607" cy="480131"/>
          </a:xfrm>
          <a:prstGeom prst="rect">
            <a:avLst/>
          </a:prstGeom>
        </p:spPr>
        <p:txBody>
          <a:bodyPr/>
          <a:lstStyle>
            <a:defPPr>
              <a:defRPr lang="es-CO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rgbClr val="00314D"/>
                </a:solidFill>
                <a:latin typeface="Work Sans" pitchFamily="2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3600" b="1" i="0" u="none" strike="noStrike" kern="1200" cap="none" spc="0" normalizeH="0" baseline="0" noProof="0" dirty="0">
                <a:ln>
                  <a:noFill/>
                </a:ln>
                <a:solidFill>
                  <a:srgbClr val="00324D"/>
                </a:solidFill>
                <a:effectLst/>
                <a:uLnTx/>
                <a:uFillTx/>
                <a:latin typeface="Work Sans" pitchFamily="2" charset="0"/>
                <a:ea typeface="+mj-ea"/>
                <a:cs typeface="+mj-cs"/>
              </a:rPr>
              <a:t>Formación Profesional Integral</a:t>
            </a:r>
            <a:endParaRPr kumimoji="0" lang="es-MX" sz="3600" b="1" i="0" u="none" strike="noStrike" kern="1200" cap="none" spc="0" normalizeH="0" baseline="0" noProof="0" dirty="0">
              <a:ln>
                <a:noFill/>
              </a:ln>
              <a:solidFill>
                <a:srgbClr val="38AA00"/>
              </a:solidFill>
              <a:effectLst/>
              <a:uLnTx/>
              <a:uFillTx/>
              <a:latin typeface="Work Sans" pitchFamily="2" charset="0"/>
              <a:ea typeface="+mj-ea"/>
              <a:cs typeface="+mj-cs"/>
            </a:endParaRPr>
          </a:p>
        </p:txBody>
      </p:sp>
      <p:pic>
        <p:nvPicPr>
          <p:cNvPr id="55" name="Gráfico 54">
            <a:extLst>
              <a:ext uri="{FF2B5EF4-FFF2-40B4-BE49-F238E27FC236}">
                <a16:creationId xmlns:a16="http://schemas.microsoft.com/office/drawing/2014/main" id="{E94C7E13-1760-A28C-AB2B-87F3804CD8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V="1">
            <a:off x="52095" y="937680"/>
            <a:ext cx="3065317" cy="45719"/>
          </a:xfrm>
          <a:prstGeom prst="rect">
            <a:avLst/>
          </a:prstGeom>
        </p:spPr>
      </p:pic>
      <p:sp>
        <p:nvSpPr>
          <p:cNvPr id="64" name="Rectángulo 63">
            <a:extLst>
              <a:ext uri="{FF2B5EF4-FFF2-40B4-BE49-F238E27FC236}">
                <a16:creationId xmlns:a16="http://schemas.microsoft.com/office/drawing/2014/main" id="{F0724F3D-6922-A1EE-E872-E5F3CA61E0C8}"/>
              </a:ext>
            </a:extLst>
          </p:cNvPr>
          <p:cNvSpPr/>
          <p:nvPr/>
        </p:nvSpPr>
        <p:spPr>
          <a:xfrm>
            <a:off x="-66258" y="6808642"/>
            <a:ext cx="12192000" cy="49358"/>
          </a:xfrm>
          <a:prstGeom prst="rect">
            <a:avLst/>
          </a:prstGeom>
          <a:solidFill>
            <a:srgbClr val="38A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Work Sans "/>
              <a:ea typeface="+mn-ea"/>
              <a:cs typeface="+mn-cs"/>
            </a:endParaRPr>
          </a:p>
        </p:txBody>
      </p:sp>
      <p:graphicFrame>
        <p:nvGraphicFramePr>
          <p:cNvPr id="15" name="Diagrama 14">
            <a:extLst>
              <a:ext uri="{FF2B5EF4-FFF2-40B4-BE49-F238E27FC236}">
                <a16:creationId xmlns:a16="http://schemas.microsoft.com/office/drawing/2014/main" id="{30032164-7362-44D5-A82A-0DAC7CDFAD5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79079684"/>
              </p:ext>
            </p:extLst>
          </p:nvPr>
        </p:nvGraphicFramePr>
        <p:xfrm>
          <a:off x="124287" y="1240788"/>
          <a:ext cx="11833934" cy="52895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23" name="Flecha: hacia arriba 22">
            <a:extLst>
              <a:ext uri="{FF2B5EF4-FFF2-40B4-BE49-F238E27FC236}">
                <a16:creationId xmlns:a16="http://schemas.microsoft.com/office/drawing/2014/main" id="{3CA25136-CCFE-4489-B98C-7FC37AC77D86}"/>
              </a:ext>
            </a:extLst>
          </p:cNvPr>
          <p:cNvSpPr/>
          <p:nvPr/>
        </p:nvSpPr>
        <p:spPr>
          <a:xfrm>
            <a:off x="5838189" y="1420350"/>
            <a:ext cx="383103" cy="1458157"/>
          </a:xfrm>
          <a:prstGeom prst="upArrow">
            <a:avLst/>
          </a:prstGeom>
          <a:solidFill>
            <a:srgbClr val="FF6C00"/>
          </a:solidFill>
          <a:ln>
            <a:solidFill>
              <a:srgbClr val="38AA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27" name="Flecha: hacia arriba 26">
            <a:extLst>
              <a:ext uri="{FF2B5EF4-FFF2-40B4-BE49-F238E27FC236}">
                <a16:creationId xmlns:a16="http://schemas.microsoft.com/office/drawing/2014/main" id="{0D796B2D-08B8-466F-9060-50572B7CB89F}"/>
              </a:ext>
            </a:extLst>
          </p:cNvPr>
          <p:cNvSpPr/>
          <p:nvPr/>
        </p:nvSpPr>
        <p:spPr>
          <a:xfrm rot="10800000">
            <a:off x="5838190" y="4865456"/>
            <a:ext cx="383103" cy="1458157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A5725AA1-BBF4-E3E7-D510-E179880494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3952091"/>
              </p:ext>
            </p:extLst>
          </p:nvPr>
        </p:nvGraphicFramePr>
        <p:xfrm>
          <a:off x="313412" y="1425811"/>
          <a:ext cx="5334423" cy="216757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50540">
                  <a:extLst>
                    <a:ext uri="{9D8B030D-6E8A-4147-A177-3AD203B41FA5}">
                      <a16:colId xmlns:a16="http://schemas.microsoft.com/office/drawing/2014/main" val="2401963521"/>
                    </a:ext>
                  </a:extLst>
                </a:gridCol>
                <a:gridCol w="1073390">
                  <a:extLst>
                    <a:ext uri="{9D8B030D-6E8A-4147-A177-3AD203B41FA5}">
                      <a16:colId xmlns:a16="http://schemas.microsoft.com/office/drawing/2014/main" val="2847920269"/>
                    </a:ext>
                  </a:extLst>
                </a:gridCol>
                <a:gridCol w="2176054">
                  <a:extLst>
                    <a:ext uri="{9D8B030D-6E8A-4147-A177-3AD203B41FA5}">
                      <a16:colId xmlns:a16="http://schemas.microsoft.com/office/drawing/2014/main" val="26453092"/>
                    </a:ext>
                  </a:extLst>
                </a:gridCol>
                <a:gridCol w="1434439">
                  <a:extLst>
                    <a:ext uri="{9D8B030D-6E8A-4147-A177-3AD203B41FA5}">
                      <a16:colId xmlns:a16="http://schemas.microsoft.com/office/drawing/2014/main" val="949532359"/>
                    </a:ext>
                  </a:extLst>
                </a:gridCol>
              </a:tblGrid>
              <a:tr h="433514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</a:t>
                      </a:r>
                      <a:endParaRPr lang="es-CO" sz="10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4797039"/>
                  </a:ext>
                </a:extLst>
              </a:tr>
              <a:tr h="433514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ALTO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Código 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% de Ejecución Cupos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580634039"/>
                  </a:ext>
                </a:extLst>
              </a:tr>
              <a:tr h="43351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85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 CASANARE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106,05%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704684378"/>
                  </a:ext>
                </a:extLst>
              </a:tr>
              <a:tr h="43351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86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 PUTUMAYO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100,71%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2574169903"/>
                  </a:ext>
                </a:extLst>
              </a:tr>
              <a:tr h="43351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81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ARAUCA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94,76%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75944281"/>
                  </a:ext>
                </a:extLst>
              </a:tr>
            </a:tbl>
          </a:graphicData>
        </a:graphic>
      </p:graphicFrame>
      <p:grpSp>
        <p:nvGrpSpPr>
          <p:cNvPr id="3" name="Grupo 2">
            <a:extLst>
              <a:ext uri="{FF2B5EF4-FFF2-40B4-BE49-F238E27FC236}">
                <a16:creationId xmlns:a16="http://schemas.microsoft.com/office/drawing/2014/main" id="{81846E46-1D01-2F3A-FC2B-41012DF3225F}"/>
              </a:ext>
            </a:extLst>
          </p:cNvPr>
          <p:cNvGrpSpPr/>
          <p:nvPr/>
        </p:nvGrpSpPr>
        <p:grpSpPr>
          <a:xfrm>
            <a:off x="4229056" y="2298496"/>
            <a:ext cx="1418779" cy="1283355"/>
            <a:chOff x="10539401" y="2308194"/>
            <a:chExt cx="636810" cy="1283355"/>
          </a:xfrm>
        </p:grpSpPr>
        <p:sp>
          <p:nvSpPr>
            <p:cNvPr id="18" name="Forma libre: forma 17">
              <a:extLst>
                <a:ext uri="{FF2B5EF4-FFF2-40B4-BE49-F238E27FC236}">
                  <a16:creationId xmlns:a16="http://schemas.microsoft.com/office/drawing/2014/main" id="{28D68383-D122-D4EF-41C6-772373FD8978}"/>
                </a:ext>
              </a:extLst>
            </p:cNvPr>
            <p:cNvSpPr/>
            <p:nvPr/>
          </p:nvSpPr>
          <p:spPr>
            <a:xfrm>
              <a:off x="10539401" y="2308194"/>
              <a:ext cx="636810" cy="409406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solidFill>
              <a:srgbClr val="FF6C0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19" name="Forma libre: forma 18">
              <a:extLst>
                <a:ext uri="{FF2B5EF4-FFF2-40B4-BE49-F238E27FC236}">
                  <a16:creationId xmlns:a16="http://schemas.microsoft.com/office/drawing/2014/main" id="{A5220E90-067D-28D5-3097-CB19C53362B3}"/>
                </a:ext>
              </a:extLst>
            </p:cNvPr>
            <p:cNvSpPr/>
            <p:nvPr/>
          </p:nvSpPr>
          <p:spPr>
            <a:xfrm>
              <a:off x="10539401" y="2736979"/>
              <a:ext cx="636809" cy="416824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solidFill>
              <a:srgbClr val="FF6C0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22" name="Forma libre: forma 21">
              <a:extLst>
                <a:ext uri="{FF2B5EF4-FFF2-40B4-BE49-F238E27FC236}">
                  <a16:creationId xmlns:a16="http://schemas.microsoft.com/office/drawing/2014/main" id="{0A5ED288-3FF8-7A68-CDAC-F28953D4BEE8}"/>
                </a:ext>
              </a:extLst>
            </p:cNvPr>
            <p:cNvSpPr/>
            <p:nvPr/>
          </p:nvSpPr>
          <p:spPr>
            <a:xfrm>
              <a:off x="10539402" y="3174725"/>
              <a:ext cx="603146" cy="416824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solidFill>
              <a:srgbClr val="92D05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</p:grpSp>
      <p:graphicFrame>
        <p:nvGraphicFramePr>
          <p:cNvPr id="24" name="Tabla 23">
            <a:extLst>
              <a:ext uri="{FF2B5EF4-FFF2-40B4-BE49-F238E27FC236}">
                <a16:creationId xmlns:a16="http://schemas.microsoft.com/office/drawing/2014/main" id="{7FDA1F47-0A83-147E-B9D3-B5FD88EF0A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6887995"/>
              </p:ext>
            </p:extLst>
          </p:nvPr>
        </p:nvGraphicFramePr>
        <p:xfrm>
          <a:off x="313411" y="4124152"/>
          <a:ext cx="5334422" cy="221060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50540">
                  <a:extLst>
                    <a:ext uri="{9D8B030D-6E8A-4147-A177-3AD203B41FA5}">
                      <a16:colId xmlns:a16="http://schemas.microsoft.com/office/drawing/2014/main" val="3331750268"/>
                    </a:ext>
                  </a:extLst>
                </a:gridCol>
                <a:gridCol w="1073389">
                  <a:extLst>
                    <a:ext uri="{9D8B030D-6E8A-4147-A177-3AD203B41FA5}">
                      <a16:colId xmlns:a16="http://schemas.microsoft.com/office/drawing/2014/main" val="4279951712"/>
                    </a:ext>
                  </a:extLst>
                </a:gridCol>
                <a:gridCol w="2176054">
                  <a:extLst>
                    <a:ext uri="{9D8B030D-6E8A-4147-A177-3AD203B41FA5}">
                      <a16:colId xmlns:a16="http://schemas.microsoft.com/office/drawing/2014/main" val="1356173038"/>
                    </a:ext>
                  </a:extLst>
                </a:gridCol>
                <a:gridCol w="1434439">
                  <a:extLst>
                    <a:ext uri="{9D8B030D-6E8A-4147-A177-3AD203B41FA5}">
                      <a16:colId xmlns:a16="http://schemas.microsoft.com/office/drawing/2014/main" val="3778622808"/>
                    </a:ext>
                  </a:extLst>
                </a:gridCol>
              </a:tblGrid>
              <a:tr h="442121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4652222"/>
                  </a:ext>
                </a:extLst>
              </a:tr>
              <a:tr h="442121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BAJO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Código 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% de Ejecución Cupos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760562187"/>
                  </a:ext>
                </a:extLst>
              </a:tr>
              <a:tr h="44212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88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SAN ANDRÉS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63,89%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269832783"/>
                  </a:ext>
                </a:extLst>
              </a:tr>
              <a:tr h="44212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GUAINÍA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72,05%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024334485"/>
                  </a:ext>
                </a:extLst>
              </a:tr>
              <a:tr h="44212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27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CHOCÓ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73,09%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634571033"/>
                  </a:ext>
                </a:extLst>
              </a:tr>
            </a:tbl>
          </a:graphicData>
        </a:graphic>
      </p:graphicFrame>
      <p:grpSp>
        <p:nvGrpSpPr>
          <p:cNvPr id="25" name="Grupo 24">
            <a:extLst>
              <a:ext uri="{FF2B5EF4-FFF2-40B4-BE49-F238E27FC236}">
                <a16:creationId xmlns:a16="http://schemas.microsoft.com/office/drawing/2014/main" id="{F87ADB93-E42E-14CB-9767-000CC724958D}"/>
              </a:ext>
            </a:extLst>
          </p:cNvPr>
          <p:cNvGrpSpPr/>
          <p:nvPr/>
        </p:nvGrpSpPr>
        <p:grpSpPr>
          <a:xfrm>
            <a:off x="4234284" y="5004972"/>
            <a:ext cx="1183877" cy="1329785"/>
            <a:chOff x="4923915" y="4962966"/>
            <a:chExt cx="396197" cy="1101389"/>
          </a:xfrm>
          <a:solidFill>
            <a:srgbClr val="FF0000">
              <a:alpha val="30196"/>
            </a:srgbClr>
          </a:solidFill>
        </p:grpSpPr>
        <p:sp>
          <p:nvSpPr>
            <p:cNvPr id="26" name="Forma libre: forma 25">
              <a:extLst>
                <a:ext uri="{FF2B5EF4-FFF2-40B4-BE49-F238E27FC236}">
                  <a16:creationId xmlns:a16="http://schemas.microsoft.com/office/drawing/2014/main" id="{2927D6AE-37FA-3ED3-D78E-ED04AFF0F13E}"/>
                </a:ext>
              </a:extLst>
            </p:cNvPr>
            <p:cNvSpPr/>
            <p:nvPr/>
          </p:nvSpPr>
          <p:spPr>
            <a:xfrm>
              <a:off x="4924955" y="4962966"/>
              <a:ext cx="319293" cy="360000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28" name="Forma libre: forma 27">
              <a:extLst>
                <a:ext uri="{FF2B5EF4-FFF2-40B4-BE49-F238E27FC236}">
                  <a16:creationId xmlns:a16="http://schemas.microsoft.com/office/drawing/2014/main" id="{15A29746-C591-BA3A-6DB1-2409BBF3974F}"/>
                </a:ext>
              </a:extLst>
            </p:cNvPr>
            <p:cNvSpPr/>
            <p:nvPr/>
          </p:nvSpPr>
          <p:spPr>
            <a:xfrm>
              <a:off x="4923915" y="5341452"/>
              <a:ext cx="375011" cy="347287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30" name="Forma libre: forma 29">
              <a:extLst>
                <a:ext uri="{FF2B5EF4-FFF2-40B4-BE49-F238E27FC236}">
                  <a16:creationId xmlns:a16="http://schemas.microsoft.com/office/drawing/2014/main" id="{AE9798BE-0ADE-47A6-D880-A2442BA57415}"/>
                </a:ext>
              </a:extLst>
            </p:cNvPr>
            <p:cNvSpPr/>
            <p:nvPr/>
          </p:nvSpPr>
          <p:spPr>
            <a:xfrm>
              <a:off x="4923915" y="5703776"/>
              <a:ext cx="396197" cy="360579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</p:grpSp>
      <p:graphicFrame>
        <p:nvGraphicFramePr>
          <p:cNvPr id="31" name="Tabla 30">
            <a:extLst>
              <a:ext uri="{FF2B5EF4-FFF2-40B4-BE49-F238E27FC236}">
                <a16:creationId xmlns:a16="http://schemas.microsoft.com/office/drawing/2014/main" id="{2AA57D8E-2BF1-7605-59AA-AD0028464D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0369753"/>
              </p:ext>
            </p:extLst>
          </p:nvPr>
        </p:nvGraphicFramePr>
        <p:xfrm>
          <a:off x="6306118" y="1430329"/>
          <a:ext cx="5421298" cy="215152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4531">
                  <a:extLst>
                    <a:ext uri="{9D8B030D-6E8A-4147-A177-3AD203B41FA5}">
                      <a16:colId xmlns:a16="http://schemas.microsoft.com/office/drawing/2014/main" val="852687091"/>
                    </a:ext>
                  </a:extLst>
                </a:gridCol>
                <a:gridCol w="535477">
                  <a:extLst>
                    <a:ext uri="{9D8B030D-6E8A-4147-A177-3AD203B41FA5}">
                      <a16:colId xmlns:a16="http://schemas.microsoft.com/office/drawing/2014/main" val="861153850"/>
                    </a:ext>
                  </a:extLst>
                </a:gridCol>
                <a:gridCol w="929783">
                  <a:extLst>
                    <a:ext uri="{9D8B030D-6E8A-4147-A177-3AD203B41FA5}">
                      <a16:colId xmlns:a16="http://schemas.microsoft.com/office/drawing/2014/main" val="2159065842"/>
                    </a:ext>
                  </a:extLst>
                </a:gridCol>
                <a:gridCol w="481929">
                  <a:extLst>
                    <a:ext uri="{9D8B030D-6E8A-4147-A177-3AD203B41FA5}">
                      <a16:colId xmlns:a16="http://schemas.microsoft.com/office/drawing/2014/main" val="2358118984"/>
                    </a:ext>
                  </a:extLst>
                </a:gridCol>
                <a:gridCol w="2433986">
                  <a:extLst>
                    <a:ext uri="{9D8B030D-6E8A-4147-A177-3AD203B41FA5}">
                      <a16:colId xmlns:a16="http://schemas.microsoft.com/office/drawing/2014/main" val="3755254458"/>
                    </a:ext>
                  </a:extLst>
                </a:gridCol>
                <a:gridCol w="715592">
                  <a:extLst>
                    <a:ext uri="{9D8B030D-6E8A-4147-A177-3AD203B41FA5}">
                      <a16:colId xmlns:a16="http://schemas.microsoft.com/office/drawing/2014/main" val="3960341892"/>
                    </a:ext>
                  </a:extLst>
                </a:gridCol>
              </a:tblGrid>
              <a:tr h="230520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CENTRO DE FORMACIÓN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4941076"/>
                  </a:ext>
                </a:extLst>
              </a:tr>
              <a:tr h="638733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ALTO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Código 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Código Centro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Centro de Formación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% de Ejecución Cupos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982253998"/>
                  </a:ext>
                </a:extLst>
              </a:tr>
              <a:tr h="42742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68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SANTANDER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9545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u="none" strike="noStrike">
                          <a:effectLst/>
                        </a:rPr>
                        <a:t>CENTRO AGROEMPRESARIAL Y TURISTICO DE LOS ANDES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101,09%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2327532780"/>
                  </a:ext>
                </a:extLst>
              </a:tr>
              <a:tr h="42742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68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SANTANDER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9540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u="none" strike="noStrike">
                          <a:effectLst/>
                        </a:rPr>
                        <a:t>CENTRO INDUSTRIAL Y DEL DESARROLLO TECNOLOGICO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98,94%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605209277"/>
                  </a:ext>
                </a:extLst>
              </a:tr>
              <a:tr h="42742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BOYACÁ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9110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u="none" strike="noStrike">
                          <a:effectLst/>
                        </a:rPr>
                        <a:t>CENTRO DE DESARROLLO AGROPECUARIO Y AGROINDUSTRIAL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98,87%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739152083"/>
                  </a:ext>
                </a:extLst>
              </a:tr>
            </a:tbl>
          </a:graphicData>
        </a:graphic>
      </p:graphicFrame>
      <p:grpSp>
        <p:nvGrpSpPr>
          <p:cNvPr id="32" name="Grupo 31">
            <a:extLst>
              <a:ext uri="{FF2B5EF4-FFF2-40B4-BE49-F238E27FC236}">
                <a16:creationId xmlns:a16="http://schemas.microsoft.com/office/drawing/2014/main" id="{B2A0F92A-E7F9-D950-83D7-CF9E898B9262}"/>
              </a:ext>
            </a:extLst>
          </p:cNvPr>
          <p:cNvGrpSpPr/>
          <p:nvPr/>
        </p:nvGrpSpPr>
        <p:grpSpPr>
          <a:xfrm>
            <a:off x="11020151" y="2294917"/>
            <a:ext cx="707261" cy="1265159"/>
            <a:chOff x="4936112" y="2308194"/>
            <a:chExt cx="646227" cy="1265159"/>
          </a:xfrm>
        </p:grpSpPr>
        <p:sp>
          <p:nvSpPr>
            <p:cNvPr id="36" name="Forma libre: forma 35">
              <a:extLst>
                <a:ext uri="{FF2B5EF4-FFF2-40B4-BE49-F238E27FC236}">
                  <a16:creationId xmlns:a16="http://schemas.microsoft.com/office/drawing/2014/main" id="{221AAFB5-2749-3281-DC04-C9B7C3657460}"/>
                </a:ext>
              </a:extLst>
            </p:cNvPr>
            <p:cNvSpPr/>
            <p:nvPr/>
          </p:nvSpPr>
          <p:spPr>
            <a:xfrm>
              <a:off x="4936112" y="2308194"/>
              <a:ext cx="646227" cy="409406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solidFill>
              <a:srgbClr val="FF6C0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37" name="Forma libre: forma 36">
              <a:extLst>
                <a:ext uri="{FF2B5EF4-FFF2-40B4-BE49-F238E27FC236}">
                  <a16:creationId xmlns:a16="http://schemas.microsoft.com/office/drawing/2014/main" id="{2F4CF258-1D5A-47CE-CAE0-34FBC4467873}"/>
                </a:ext>
              </a:extLst>
            </p:cNvPr>
            <p:cNvSpPr/>
            <p:nvPr/>
          </p:nvSpPr>
          <p:spPr>
            <a:xfrm>
              <a:off x="4936113" y="2747122"/>
              <a:ext cx="584757" cy="409406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solidFill>
              <a:srgbClr val="92D05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38" name="Forma libre: forma 37">
              <a:extLst>
                <a:ext uri="{FF2B5EF4-FFF2-40B4-BE49-F238E27FC236}">
                  <a16:creationId xmlns:a16="http://schemas.microsoft.com/office/drawing/2014/main" id="{35191ACD-6EF3-D68D-5894-04BB49A09562}"/>
                </a:ext>
              </a:extLst>
            </p:cNvPr>
            <p:cNvSpPr/>
            <p:nvPr/>
          </p:nvSpPr>
          <p:spPr>
            <a:xfrm>
              <a:off x="4936113" y="3192039"/>
              <a:ext cx="584757" cy="381314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solidFill>
              <a:srgbClr val="92D05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</p:grpSp>
      <p:graphicFrame>
        <p:nvGraphicFramePr>
          <p:cNvPr id="40" name="Tabla 39">
            <a:extLst>
              <a:ext uri="{FF2B5EF4-FFF2-40B4-BE49-F238E27FC236}">
                <a16:creationId xmlns:a16="http://schemas.microsoft.com/office/drawing/2014/main" id="{3C30DFD9-59B9-7898-150D-915655AA8D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2683881"/>
              </p:ext>
            </p:extLst>
          </p:nvPr>
        </p:nvGraphicFramePr>
        <p:xfrm>
          <a:off x="6300914" y="4123229"/>
          <a:ext cx="5421298" cy="221060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4531">
                  <a:extLst>
                    <a:ext uri="{9D8B030D-6E8A-4147-A177-3AD203B41FA5}">
                      <a16:colId xmlns:a16="http://schemas.microsoft.com/office/drawing/2014/main" val="3476083871"/>
                    </a:ext>
                  </a:extLst>
                </a:gridCol>
                <a:gridCol w="535477">
                  <a:extLst>
                    <a:ext uri="{9D8B030D-6E8A-4147-A177-3AD203B41FA5}">
                      <a16:colId xmlns:a16="http://schemas.microsoft.com/office/drawing/2014/main" val="2784796475"/>
                    </a:ext>
                  </a:extLst>
                </a:gridCol>
                <a:gridCol w="929783">
                  <a:extLst>
                    <a:ext uri="{9D8B030D-6E8A-4147-A177-3AD203B41FA5}">
                      <a16:colId xmlns:a16="http://schemas.microsoft.com/office/drawing/2014/main" val="3883136311"/>
                    </a:ext>
                  </a:extLst>
                </a:gridCol>
                <a:gridCol w="481929">
                  <a:extLst>
                    <a:ext uri="{9D8B030D-6E8A-4147-A177-3AD203B41FA5}">
                      <a16:colId xmlns:a16="http://schemas.microsoft.com/office/drawing/2014/main" val="1386473933"/>
                    </a:ext>
                  </a:extLst>
                </a:gridCol>
                <a:gridCol w="2433986">
                  <a:extLst>
                    <a:ext uri="{9D8B030D-6E8A-4147-A177-3AD203B41FA5}">
                      <a16:colId xmlns:a16="http://schemas.microsoft.com/office/drawing/2014/main" val="3497250050"/>
                    </a:ext>
                  </a:extLst>
                </a:gridCol>
                <a:gridCol w="715592">
                  <a:extLst>
                    <a:ext uri="{9D8B030D-6E8A-4147-A177-3AD203B41FA5}">
                      <a16:colId xmlns:a16="http://schemas.microsoft.com/office/drawing/2014/main" val="1684162610"/>
                    </a:ext>
                  </a:extLst>
                </a:gridCol>
              </a:tblGrid>
              <a:tr h="234755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CENTRO DE FORMACIÓN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2187660"/>
                  </a:ext>
                </a:extLst>
              </a:tr>
              <a:tr h="591777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BAJO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Código Regional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Código Centro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Centro de Formación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% de Ejecución Cupos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632856786"/>
                  </a:ext>
                </a:extLst>
              </a:tr>
              <a:tr h="396148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BOYACÁ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9551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u="none" strike="noStrike" dirty="0">
                          <a:effectLst/>
                        </a:rPr>
                        <a:t>CENTRO DE LA INNOVACIÓN AGROINDUSTRIAL Y DE SERVICIOS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26,82%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048927140"/>
                  </a:ext>
                </a:extLst>
              </a:tr>
              <a:tr h="591777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DISTRITO CAPITAL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9214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CENTRO METALMECANICO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63,86%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770248299"/>
                  </a:ext>
                </a:extLst>
              </a:tr>
              <a:tr h="396148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17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CALDAS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9306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u="none" strike="noStrike" dirty="0">
                          <a:effectLst/>
                        </a:rPr>
                        <a:t>CENTRO DE COMERCIO Y SERVICIOS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67,88%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077483380"/>
                  </a:ext>
                </a:extLst>
              </a:tr>
            </a:tbl>
          </a:graphicData>
        </a:graphic>
      </p:graphicFrame>
      <p:grpSp>
        <p:nvGrpSpPr>
          <p:cNvPr id="41" name="Grupo 40">
            <a:extLst>
              <a:ext uri="{FF2B5EF4-FFF2-40B4-BE49-F238E27FC236}">
                <a16:creationId xmlns:a16="http://schemas.microsoft.com/office/drawing/2014/main" id="{BE192AE3-024F-2FBF-D175-73CABD1A2701}"/>
              </a:ext>
            </a:extLst>
          </p:cNvPr>
          <p:cNvGrpSpPr/>
          <p:nvPr/>
        </p:nvGrpSpPr>
        <p:grpSpPr>
          <a:xfrm>
            <a:off x="11020151" y="4968184"/>
            <a:ext cx="465480" cy="1355426"/>
            <a:chOff x="4921682" y="5012825"/>
            <a:chExt cx="377244" cy="1088812"/>
          </a:xfrm>
          <a:solidFill>
            <a:srgbClr val="FF0000">
              <a:alpha val="30196"/>
            </a:srgbClr>
          </a:solidFill>
        </p:grpSpPr>
        <p:sp>
          <p:nvSpPr>
            <p:cNvPr id="42" name="Forma libre: forma 41">
              <a:extLst>
                <a:ext uri="{FF2B5EF4-FFF2-40B4-BE49-F238E27FC236}">
                  <a16:creationId xmlns:a16="http://schemas.microsoft.com/office/drawing/2014/main" id="{1316A8A5-C9CD-D2A6-59CB-E772E628C7AA}"/>
                </a:ext>
              </a:extLst>
            </p:cNvPr>
            <p:cNvSpPr/>
            <p:nvPr/>
          </p:nvSpPr>
          <p:spPr>
            <a:xfrm>
              <a:off x="4921682" y="5012825"/>
              <a:ext cx="182839" cy="308169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43" name="Forma libre: forma 42">
              <a:extLst>
                <a:ext uri="{FF2B5EF4-FFF2-40B4-BE49-F238E27FC236}">
                  <a16:creationId xmlns:a16="http://schemas.microsoft.com/office/drawing/2014/main" id="{56410515-63C0-D1D3-6393-B24FF4BBEA03}"/>
                </a:ext>
              </a:extLst>
            </p:cNvPr>
            <p:cNvSpPr/>
            <p:nvPr/>
          </p:nvSpPr>
          <p:spPr>
            <a:xfrm>
              <a:off x="4923915" y="5337101"/>
              <a:ext cx="375011" cy="436274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/>
            </a:p>
          </p:txBody>
        </p:sp>
        <p:sp>
          <p:nvSpPr>
            <p:cNvPr id="44" name="Forma libre: forma 43">
              <a:extLst>
                <a:ext uri="{FF2B5EF4-FFF2-40B4-BE49-F238E27FC236}">
                  <a16:creationId xmlns:a16="http://schemas.microsoft.com/office/drawing/2014/main" id="{3BC2E800-3E08-DA26-1629-9C537C5E9637}"/>
                </a:ext>
              </a:extLst>
            </p:cNvPr>
            <p:cNvSpPr/>
            <p:nvPr/>
          </p:nvSpPr>
          <p:spPr>
            <a:xfrm>
              <a:off x="4923915" y="5789481"/>
              <a:ext cx="375011" cy="312156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</p:grpSp>
    </p:spTree>
    <p:extLst>
      <p:ext uri="{BB962C8B-B14F-4D97-AF65-F5344CB8AC3E}">
        <p14:creationId xmlns:p14="http://schemas.microsoft.com/office/powerpoint/2010/main" val="36216817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CuadroTexto 53">
            <a:extLst>
              <a:ext uri="{FF2B5EF4-FFF2-40B4-BE49-F238E27FC236}">
                <a16:creationId xmlns:a16="http://schemas.microsoft.com/office/drawing/2014/main" id="{F07E9546-EAED-5735-5C27-E0A1113F87FB}"/>
              </a:ext>
            </a:extLst>
          </p:cNvPr>
          <p:cNvSpPr txBox="1"/>
          <p:nvPr/>
        </p:nvSpPr>
        <p:spPr>
          <a:xfrm>
            <a:off x="733314" y="200159"/>
            <a:ext cx="9457607" cy="480131"/>
          </a:xfrm>
          <a:prstGeom prst="rect">
            <a:avLst/>
          </a:prstGeom>
        </p:spPr>
        <p:txBody>
          <a:bodyPr/>
          <a:lstStyle>
            <a:defPPr>
              <a:defRPr lang="es-CO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rgbClr val="00314D"/>
                </a:solidFill>
                <a:latin typeface="Work Sans" pitchFamily="2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3600" b="1" i="0" u="none" strike="noStrike" kern="1200" cap="none" spc="0" normalizeH="0" baseline="0" noProof="0" dirty="0">
                <a:ln>
                  <a:noFill/>
                </a:ln>
                <a:solidFill>
                  <a:srgbClr val="00324D"/>
                </a:solidFill>
                <a:effectLst/>
                <a:uLnTx/>
                <a:uFillTx/>
                <a:latin typeface="Work Sans" pitchFamily="2" charset="0"/>
                <a:ea typeface="+mj-ea"/>
                <a:cs typeface="+mj-cs"/>
              </a:rPr>
              <a:t>Formación Profesional Integral</a:t>
            </a:r>
            <a:endParaRPr kumimoji="0" lang="es-MX" sz="3600" b="1" i="0" u="none" strike="noStrike" kern="1200" cap="none" spc="0" normalizeH="0" baseline="0" noProof="0" dirty="0">
              <a:ln>
                <a:noFill/>
              </a:ln>
              <a:solidFill>
                <a:srgbClr val="38AA00"/>
              </a:solidFill>
              <a:effectLst/>
              <a:uLnTx/>
              <a:uFillTx/>
              <a:latin typeface="Work Sans" pitchFamily="2" charset="0"/>
              <a:ea typeface="+mj-ea"/>
              <a:cs typeface="+mj-cs"/>
            </a:endParaRPr>
          </a:p>
        </p:txBody>
      </p:sp>
      <p:pic>
        <p:nvPicPr>
          <p:cNvPr id="55" name="Gráfico 54">
            <a:extLst>
              <a:ext uri="{FF2B5EF4-FFF2-40B4-BE49-F238E27FC236}">
                <a16:creationId xmlns:a16="http://schemas.microsoft.com/office/drawing/2014/main" id="{E94C7E13-1760-A28C-AB2B-87F3804CD8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V="1">
            <a:off x="52095" y="937680"/>
            <a:ext cx="3065317" cy="45719"/>
          </a:xfrm>
          <a:prstGeom prst="rect">
            <a:avLst/>
          </a:prstGeom>
        </p:spPr>
      </p:pic>
      <p:sp>
        <p:nvSpPr>
          <p:cNvPr id="64" name="Rectángulo 63">
            <a:extLst>
              <a:ext uri="{FF2B5EF4-FFF2-40B4-BE49-F238E27FC236}">
                <a16:creationId xmlns:a16="http://schemas.microsoft.com/office/drawing/2014/main" id="{F0724F3D-6922-A1EE-E872-E5F3CA61E0C8}"/>
              </a:ext>
            </a:extLst>
          </p:cNvPr>
          <p:cNvSpPr/>
          <p:nvPr/>
        </p:nvSpPr>
        <p:spPr>
          <a:xfrm>
            <a:off x="-66258" y="6808642"/>
            <a:ext cx="12192000" cy="49358"/>
          </a:xfrm>
          <a:prstGeom prst="rect">
            <a:avLst/>
          </a:prstGeom>
          <a:solidFill>
            <a:srgbClr val="38A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Work Sans "/>
              <a:ea typeface="+mn-ea"/>
              <a:cs typeface="+mn-cs"/>
            </a:endParaRPr>
          </a:p>
        </p:txBody>
      </p:sp>
      <p:graphicFrame>
        <p:nvGraphicFramePr>
          <p:cNvPr id="15" name="Diagrama 14">
            <a:extLst>
              <a:ext uri="{FF2B5EF4-FFF2-40B4-BE49-F238E27FC236}">
                <a16:creationId xmlns:a16="http://schemas.microsoft.com/office/drawing/2014/main" id="{30032164-7362-44D5-A82A-0DAC7CDFAD5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61940605"/>
              </p:ext>
            </p:extLst>
          </p:nvPr>
        </p:nvGraphicFramePr>
        <p:xfrm>
          <a:off x="124287" y="1240788"/>
          <a:ext cx="11833934" cy="52895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23" name="Flecha: hacia arriba 22">
            <a:extLst>
              <a:ext uri="{FF2B5EF4-FFF2-40B4-BE49-F238E27FC236}">
                <a16:creationId xmlns:a16="http://schemas.microsoft.com/office/drawing/2014/main" id="{3CA25136-CCFE-4489-B98C-7FC37AC77D86}"/>
              </a:ext>
            </a:extLst>
          </p:cNvPr>
          <p:cNvSpPr/>
          <p:nvPr/>
        </p:nvSpPr>
        <p:spPr>
          <a:xfrm>
            <a:off x="5838189" y="1313813"/>
            <a:ext cx="383103" cy="1458157"/>
          </a:xfrm>
          <a:prstGeom prst="upArrow">
            <a:avLst/>
          </a:prstGeom>
          <a:solidFill>
            <a:srgbClr val="FF6C00"/>
          </a:solidFill>
          <a:ln>
            <a:solidFill>
              <a:srgbClr val="38AA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7" name="Flecha: hacia arriba 26">
            <a:extLst>
              <a:ext uri="{FF2B5EF4-FFF2-40B4-BE49-F238E27FC236}">
                <a16:creationId xmlns:a16="http://schemas.microsoft.com/office/drawing/2014/main" id="{0D796B2D-08B8-466F-9060-50572B7CB89F}"/>
              </a:ext>
            </a:extLst>
          </p:cNvPr>
          <p:cNvSpPr/>
          <p:nvPr/>
        </p:nvSpPr>
        <p:spPr>
          <a:xfrm rot="10800000">
            <a:off x="5838190" y="5043009"/>
            <a:ext cx="383103" cy="1458157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BAEA7588-5059-6F67-4BF7-14927339EE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5370422"/>
              </p:ext>
            </p:extLst>
          </p:nvPr>
        </p:nvGraphicFramePr>
        <p:xfrm>
          <a:off x="337266" y="1328097"/>
          <a:ext cx="5291153" cy="233699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5263">
                  <a:extLst>
                    <a:ext uri="{9D8B030D-6E8A-4147-A177-3AD203B41FA5}">
                      <a16:colId xmlns:a16="http://schemas.microsoft.com/office/drawing/2014/main" val="255138802"/>
                    </a:ext>
                  </a:extLst>
                </a:gridCol>
                <a:gridCol w="1064683">
                  <a:extLst>
                    <a:ext uri="{9D8B030D-6E8A-4147-A177-3AD203B41FA5}">
                      <a16:colId xmlns:a16="http://schemas.microsoft.com/office/drawing/2014/main" val="1658478227"/>
                    </a:ext>
                  </a:extLst>
                </a:gridCol>
                <a:gridCol w="2158403">
                  <a:extLst>
                    <a:ext uri="{9D8B030D-6E8A-4147-A177-3AD203B41FA5}">
                      <a16:colId xmlns:a16="http://schemas.microsoft.com/office/drawing/2014/main" val="1295404658"/>
                    </a:ext>
                  </a:extLst>
                </a:gridCol>
                <a:gridCol w="1422804">
                  <a:extLst>
                    <a:ext uri="{9D8B030D-6E8A-4147-A177-3AD203B41FA5}">
                      <a16:colId xmlns:a16="http://schemas.microsoft.com/office/drawing/2014/main" val="118551817"/>
                    </a:ext>
                  </a:extLst>
                </a:gridCol>
              </a:tblGrid>
              <a:tr h="333856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3631484"/>
                  </a:ext>
                </a:extLst>
              </a:tr>
              <a:tr h="333856"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ALTO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Código 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% de Ejecución Cupos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2613470012"/>
                  </a:ext>
                </a:extLst>
              </a:tr>
              <a:tr h="33385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CAUCA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104,03%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2636935494"/>
                  </a:ext>
                </a:extLst>
              </a:tr>
              <a:tr h="33385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23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CÓRDOBA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102,55%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475000954"/>
                  </a:ext>
                </a:extLst>
              </a:tr>
              <a:tr h="33385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54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NORTE DE SANTANDER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98,91%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2828261814"/>
                  </a:ext>
                </a:extLst>
              </a:tr>
              <a:tr h="33385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20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CESAR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97,84%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2879191133"/>
                  </a:ext>
                </a:extLst>
              </a:tr>
              <a:tr h="33385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44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GUAJIRA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93,68%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61314435"/>
                  </a:ext>
                </a:extLst>
              </a:tr>
            </a:tbl>
          </a:graphicData>
        </a:graphic>
      </p:graphicFrame>
      <p:grpSp>
        <p:nvGrpSpPr>
          <p:cNvPr id="4" name="Grupo 3">
            <a:extLst>
              <a:ext uri="{FF2B5EF4-FFF2-40B4-BE49-F238E27FC236}">
                <a16:creationId xmlns:a16="http://schemas.microsoft.com/office/drawing/2014/main" id="{1271226F-B378-682B-B985-6396E5501147}"/>
              </a:ext>
            </a:extLst>
          </p:cNvPr>
          <p:cNvGrpSpPr/>
          <p:nvPr/>
        </p:nvGrpSpPr>
        <p:grpSpPr>
          <a:xfrm>
            <a:off x="4211500" y="2010785"/>
            <a:ext cx="1416919" cy="1625209"/>
            <a:chOff x="4746973" y="1828787"/>
            <a:chExt cx="591322" cy="1625209"/>
          </a:xfrm>
        </p:grpSpPr>
        <p:grpSp>
          <p:nvGrpSpPr>
            <p:cNvPr id="5" name="Grupo 4">
              <a:extLst>
                <a:ext uri="{FF2B5EF4-FFF2-40B4-BE49-F238E27FC236}">
                  <a16:creationId xmlns:a16="http://schemas.microsoft.com/office/drawing/2014/main" id="{52318D43-C94E-7B61-D945-5BFA280E09B6}"/>
                </a:ext>
              </a:extLst>
            </p:cNvPr>
            <p:cNvGrpSpPr/>
            <p:nvPr/>
          </p:nvGrpSpPr>
          <p:grpSpPr>
            <a:xfrm>
              <a:off x="4746974" y="1828787"/>
              <a:ext cx="591321" cy="969798"/>
              <a:chOff x="4929550" y="2308194"/>
              <a:chExt cx="591321" cy="990592"/>
            </a:xfrm>
          </p:grpSpPr>
          <p:sp>
            <p:nvSpPr>
              <p:cNvPr id="8" name="Forma libre: forma 7">
                <a:extLst>
                  <a:ext uri="{FF2B5EF4-FFF2-40B4-BE49-F238E27FC236}">
                    <a16:creationId xmlns:a16="http://schemas.microsoft.com/office/drawing/2014/main" id="{B0E6935A-0BEE-1F14-6EC8-4AB5F8F3CBB7}"/>
                  </a:ext>
                </a:extLst>
              </p:cNvPr>
              <p:cNvSpPr/>
              <p:nvPr/>
            </p:nvSpPr>
            <p:spPr>
              <a:xfrm>
                <a:off x="4929550" y="2308194"/>
                <a:ext cx="584757" cy="300988"/>
              </a:xfrm>
              <a:custGeom>
                <a:avLst/>
                <a:gdLst>
                  <a:gd name="connsiteX0" fmla="*/ 0 w 1118586"/>
                  <a:gd name="connsiteY0" fmla="*/ 0 h 568172"/>
                  <a:gd name="connsiteX1" fmla="*/ 772357 w 1118586"/>
                  <a:gd name="connsiteY1" fmla="*/ 0 h 568172"/>
                  <a:gd name="connsiteX2" fmla="*/ 1118586 w 1118586"/>
                  <a:gd name="connsiteY2" fmla="*/ 284086 h 568172"/>
                  <a:gd name="connsiteX3" fmla="*/ 772357 w 1118586"/>
                  <a:gd name="connsiteY3" fmla="*/ 568172 h 568172"/>
                  <a:gd name="connsiteX4" fmla="*/ 772345 w 1118586"/>
                  <a:gd name="connsiteY4" fmla="*/ 568171 h 568172"/>
                  <a:gd name="connsiteX5" fmla="*/ 0 w 1118586"/>
                  <a:gd name="connsiteY5" fmla="*/ 568171 h 568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8586" h="568172">
                    <a:moveTo>
                      <a:pt x="0" y="0"/>
                    </a:moveTo>
                    <a:lnTo>
                      <a:pt x="772357" y="0"/>
                    </a:lnTo>
                    <a:cubicBezTo>
                      <a:pt x="963574" y="0"/>
                      <a:pt x="1118586" y="127190"/>
                      <a:pt x="1118586" y="284086"/>
                    </a:cubicBezTo>
                    <a:cubicBezTo>
                      <a:pt x="1118586" y="440982"/>
                      <a:pt x="963574" y="568172"/>
                      <a:pt x="772357" y="568172"/>
                    </a:cubicBezTo>
                    <a:lnTo>
                      <a:pt x="772345" y="568171"/>
                    </a:lnTo>
                    <a:lnTo>
                      <a:pt x="0" y="568171"/>
                    </a:lnTo>
                    <a:close/>
                  </a:path>
                </a:pathLst>
              </a:custGeom>
              <a:solidFill>
                <a:srgbClr val="FF6C00">
                  <a:alpha val="2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s-CO" dirty="0"/>
              </a:p>
            </p:txBody>
          </p:sp>
          <p:sp>
            <p:nvSpPr>
              <p:cNvPr id="29" name="Forma libre: forma 28">
                <a:extLst>
                  <a:ext uri="{FF2B5EF4-FFF2-40B4-BE49-F238E27FC236}">
                    <a16:creationId xmlns:a16="http://schemas.microsoft.com/office/drawing/2014/main" id="{C6101119-A836-6269-567D-21384DE6AA9F}"/>
                  </a:ext>
                </a:extLst>
              </p:cNvPr>
              <p:cNvSpPr/>
              <p:nvPr/>
            </p:nvSpPr>
            <p:spPr>
              <a:xfrm>
                <a:off x="4929551" y="2650079"/>
                <a:ext cx="591320" cy="323963"/>
              </a:xfrm>
              <a:custGeom>
                <a:avLst/>
                <a:gdLst>
                  <a:gd name="connsiteX0" fmla="*/ 0 w 1118586"/>
                  <a:gd name="connsiteY0" fmla="*/ 0 h 568172"/>
                  <a:gd name="connsiteX1" fmla="*/ 772357 w 1118586"/>
                  <a:gd name="connsiteY1" fmla="*/ 0 h 568172"/>
                  <a:gd name="connsiteX2" fmla="*/ 1118586 w 1118586"/>
                  <a:gd name="connsiteY2" fmla="*/ 284086 h 568172"/>
                  <a:gd name="connsiteX3" fmla="*/ 772357 w 1118586"/>
                  <a:gd name="connsiteY3" fmla="*/ 568172 h 568172"/>
                  <a:gd name="connsiteX4" fmla="*/ 772345 w 1118586"/>
                  <a:gd name="connsiteY4" fmla="*/ 568171 h 568172"/>
                  <a:gd name="connsiteX5" fmla="*/ 0 w 1118586"/>
                  <a:gd name="connsiteY5" fmla="*/ 568171 h 568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8586" h="568172">
                    <a:moveTo>
                      <a:pt x="0" y="0"/>
                    </a:moveTo>
                    <a:lnTo>
                      <a:pt x="772357" y="0"/>
                    </a:lnTo>
                    <a:cubicBezTo>
                      <a:pt x="963574" y="0"/>
                      <a:pt x="1118586" y="127190"/>
                      <a:pt x="1118586" y="284086"/>
                    </a:cubicBezTo>
                    <a:cubicBezTo>
                      <a:pt x="1118586" y="440982"/>
                      <a:pt x="963574" y="568172"/>
                      <a:pt x="772357" y="568172"/>
                    </a:cubicBezTo>
                    <a:lnTo>
                      <a:pt x="772345" y="568171"/>
                    </a:lnTo>
                    <a:lnTo>
                      <a:pt x="0" y="568171"/>
                    </a:lnTo>
                    <a:close/>
                  </a:path>
                </a:pathLst>
              </a:custGeom>
              <a:solidFill>
                <a:srgbClr val="FF6C00">
                  <a:alpha val="2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s-CO" dirty="0"/>
              </a:p>
            </p:txBody>
          </p:sp>
          <p:sp>
            <p:nvSpPr>
              <p:cNvPr id="33" name="Forma libre: forma 32">
                <a:extLst>
                  <a:ext uri="{FF2B5EF4-FFF2-40B4-BE49-F238E27FC236}">
                    <a16:creationId xmlns:a16="http://schemas.microsoft.com/office/drawing/2014/main" id="{B5AE7CAF-FD35-CDCC-78ED-4A1D1EE52683}"/>
                  </a:ext>
                </a:extLst>
              </p:cNvPr>
              <p:cNvSpPr/>
              <p:nvPr/>
            </p:nvSpPr>
            <p:spPr>
              <a:xfrm>
                <a:off x="4929550" y="2997797"/>
                <a:ext cx="551918" cy="300989"/>
              </a:xfrm>
              <a:custGeom>
                <a:avLst/>
                <a:gdLst>
                  <a:gd name="connsiteX0" fmla="*/ 0 w 1118586"/>
                  <a:gd name="connsiteY0" fmla="*/ 0 h 568172"/>
                  <a:gd name="connsiteX1" fmla="*/ 772357 w 1118586"/>
                  <a:gd name="connsiteY1" fmla="*/ 0 h 568172"/>
                  <a:gd name="connsiteX2" fmla="*/ 1118586 w 1118586"/>
                  <a:gd name="connsiteY2" fmla="*/ 284086 h 568172"/>
                  <a:gd name="connsiteX3" fmla="*/ 772357 w 1118586"/>
                  <a:gd name="connsiteY3" fmla="*/ 568172 h 568172"/>
                  <a:gd name="connsiteX4" fmla="*/ 772345 w 1118586"/>
                  <a:gd name="connsiteY4" fmla="*/ 568171 h 568172"/>
                  <a:gd name="connsiteX5" fmla="*/ 0 w 1118586"/>
                  <a:gd name="connsiteY5" fmla="*/ 568171 h 568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8586" h="568172">
                    <a:moveTo>
                      <a:pt x="0" y="0"/>
                    </a:moveTo>
                    <a:lnTo>
                      <a:pt x="772357" y="0"/>
                    </a:lnTo>
                    <a:cubicBezTo>
                      <a:pt x="963574" y="0"/>
                      <a:pt x="1118586" y="127190"/>
                      <a:pt x="1118586" y="284086"/>
                    </a:cubicBezTo>
                    <a:cubicBezTo>
                      <a:pt x="1118586" y="440982"/>
                      <a:pt x="963574" y="568172"/>
                      <a:pt x="772357" y="568172"/>
                    </a:cubicBezTo>
                    <a:lnTo>
                      <a:pt x="772345" y="568171"/>
                    </a:lnTo>
                    <a:lnTo>
                      <a:pt x="0" y="568171"/>
                    </a:lnTo>
                    <a:close/>
                  </a:path>
                </a:pathLst>
              </a:custGeom>
              <a:solidFill>
                <a:srgbClr val="92D050">
                  <a:alpha val="2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s-CO"/>
              </a:p>
            </p:txBody>
          </p:sp>
        </p:grpSp>
        <p:sp>
          <p:nvSpPr>
            <p:cNvPr id="6" name="Forma libre: forma 5">
              <a:extLst>
                <a:ext uri="{FF2B5EF4-FFF2-40B4-BE49-F238E27FC236}">
                  <a16:creationId xmlns:a16="http://schemas.microsoft.com/office/drawing/2014/main" id="{B158AF8B-D595-6E1C-5FEB-8A915BFCD230}"/>
                </a:ext>
              </a:extLst>
            </p:cNvPr>
            <p:cNvSpPr/>
            <p:nvPr/>
          </p:nvSpPr>
          <p:spPr>
            <a:xfrm>
              <a:off x="4746973" y="2821841"/>
              <a:ext cx="551918" cy="325771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solidFill>
              <a:srgbClr val="92D05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/>
            </a:p>
          </p:txBody>
        </p:sp>
        <p:sp>
          <p:nvSpPr>
            <p:cNvPr id="7" name="Forma libre: forma 6">
              <a:extLst>
                <a:ext uri="{FF2B5EF4-FFF2-40B4-BE49-F238E27FC236}">
                  <a16:creationId xmlns:a16="http://schemas.microsoft.com/office/drawing/2014/main" id="{34BB73D5-0F36-F69A-F8A4-9BD24D302E34}"/>
                </a:ext>
              </a:extLst>
            </p:cNvPr>
            <p:cNvSpPr/>
            <p:nvPr/>
          </p:nvSpPr>
          <p:spPr>
            <a:xfrm>
              <a:off x="4746973" y="3166671"/>
              <a:ext cx="513068" cy="287325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solidFill>
              <a:srgbClr val="92D05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/>
            </a:p>
          </p:txBody>
        </p:sp>
      </p:grpSp>
      <p:graphicFrame>
        <p:nvGraphicFramePr>
          <p:cNvPr id="34" name="Tabla 33">
            <a:extLst>
              <a:ext uri="{FF2B5EF4-FFF2-40B4-BE49-F238E27FC236}">
                <a16:creationId xmlns:a16="http://schemas.microsoft.com/office/drawing/2014/main" id="{E8B43A2C-E059-C62D-EBBC-DC4853B0BD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0463557"/>
              </p:ext>
            </p:extLst>
          </p:nvPr>
        </p:nvGraphicFramePr>
        <p:xfrm>
          <a:off x="337266" y="4102715"/>
          <a:ext cx="5353952" cy="235684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52921">
                  <a:extLst>
                    <a:ext uri="{9D8B030D-6E8A-4147-A177-3AD203B41FA5}">
                      <a16:colId xmlns:a16="http://schemas.microsoft.com/office/drawing/2014/main" val="2564634291"/>
                    </a:ext>
                  </a:extLst>
                </a:gridCol>
                <a:gridCol w="1077319">
                  <a:extLst>
                    <a:ext uri="{9D8B030D-6E8A-4147-A177-3AD203B41FA5}">
                      <a16:colId xmlns:a16="http://schemas.microsoft.com/office/drawing/2014/main" val="1486388669"/>
                    </a:ext>
                  </a:extLst>
                </a:gridCol>
                <a:gridCol w="2184021">
                  <a:extLst>
                    <a:ext uri="{9D8B030D-6E8A-4147-A177-3AD203B41FA5}">
                      <a16:colId xmlns:a16="http://schemas.microsoft.com/office/drawing/2014/main" val="3921779550"/>
                    </a:ext>
                  </a:extLst>
                </a:gridCol>
                <a:gridCol w="1439691">
                  <a:extLst>
                    <a:ext uri="{9D8B030D-6E8A-4147-A177-3AD203B41FA5}">
                      <a16:colId xmlns:a16="http://schemas.microsoft.com/office/drawing/2014/main" val="3713668495"/>
                    </a:ext>
                  </a:extLst>
                </a:gridCol>
              </a:tblGrid>
              <a:tr h="336692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35958593"/>
                  </a:ext>
                </a:extLst>
              </a:tr>
              <a:tr h="336692"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BAJO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Código 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% de Ejecución Cupos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2451486113"/>
                  </a:ext>
                </a:extLst>
              </a:tr>
              <a:tr h="33669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63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QUINDÍO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79,96%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749497875"/>
                  </a:ext>
                </a:extLst>
              </a:tr>
              <a:tr h="33669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50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META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80,71%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573502243"/>
                  </a:ext>
                </a:extLst>
              </a:tr>
              <a:tr h="33669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17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CALDAS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82,05%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2976896223"/>
                  </a:ext>
                </a:extLst>
              </a:tr>
              <a:tr h="33669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47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MAGDALENA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83,67%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118688455"/>
                  </a:ext>
                </a:extLst>
              </a:tr>
              <a:tr h="33669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66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RISARALDA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83,93%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4291615430"/>
                  </a:ext>
                </a:extLst>
              </a:tr>
            </a:tbl>
          </a:graphicData>
        </a:graphic>
      </p:graphicFrame>
      <p:grpSp>
        <p:nvGrpSpPr>
          <p:cNvPr id="35" name="Grupo 34">
            <a:extLst>
              <a:ext uri="{FF2B5EF4-FFF2-40B4-BE49-F238E27FC236}">
                <a16:creationId xmlns:a16="http://schemas.microsoft.com/office/drawing/2014/main" id="{82A6D070-98DD-7C3E-3951-308F7402C828}"/>
              </a:ext>
            </a:extLst>
          </p:cNvPr>
          <p:cNvGrpSpPr/>
          <p:nvPr/>
        </p:nvGrpSpPr>
        <p:grpSpPr>
          <a:xfrm>
            <a:off x="4261448" y="4784631"/>
            <a:ext cx="1129418" cy="1656727"/>
            <a:chOff x="4753537" y="4517168"/>
            <a:chExt cx="375011" cy="1716255"/>
          </a:xfrm>
          <a:solidFill>
            <a:srgbClr val="FFFF00">
              <a:alpha val="25098"/>
            </a:srgbClr>
          </a:solidFill>
        </p:grpSpPr>
        <p:grpSp>
          <p:nvGrpSpPr>
            <p:cNvPr id="39" name="Grupo 38">
              <a:extLst>
                <a:ext uri="{FF2B5EF4-FFF2-40B4-BE49-F238E27FC236}">
                  <a16:creationId xmlns:a16="http://schemas.microsoft.com/office/drawing/2014/main" id="{1D5326A9-3ACF-02B0-31DC-45A871907CFB}"/>
                </a:ext>
              </a:extLst>
            </p:cNvPr>
            <p:cNvGrpSpPr/>
            <p:nvPr/>
          </p:nvGrpSpPr>
          <p:grpSpPr>
            <a:xfrm>
              <a:off x="4753537" y="4517168"/>
              <a:ext cx="375011" cy="1023348"/>
              <a:chOff x="4923915" y="4979587"/>
              <a:chExt cx="375011" cy="957895"/>
            </a:xfrm>
            <a:grpFill/>
          </p:grpSpPr>
          <p:sp>
            <p:nvSpPr>
              <p:cNvPr id="43" name="Forma libre: forma 42">
                <a:extLst>
                  <a:ext uri="{FF2B5EF4-FFF2-40B4-BE49-F238E27FC236}">
                    <a16:creationId xmlns:a16="http://schemas.microsoft.com/office/drawing/2014/main" id="{56B4FC18-8ACE-F8DF-CFDE-2DE408FAAA08}"/>
                  </a:ext>
                </a:extLst>
              </p:cNvPr>
              <p:cNvSpPr/>
              <p:nvPr/>
            </p:nvSpPr>
            <p:spPr>
              <a:xfrm>
                <a:off x="4924956" y="4979587"/>
                <a:ext cx="351312" cy="314959"/>
              </a:xfrm>
              <a:custGeom>
                <a:avLst/>
                <a:gdLst>
                  <a:gd name="connsiteX0" fmla="*/ 0 w 1118586"/>
                  <a:gd name="connsiteY0" fmla="*/ 0 h 568172"/>
                  <a:gd name="connsiteX1" fmla="*/ 772357 w 1118586"/>
                  <a:gd name="connsiteY1" fmla="*/ 0 h 568172"/>
                  <a:gd name="connsiteX2" fmla="*/ 1118586 w 1118586"/>
                  <a:gd name="connsiteY2" fmla="*/ 284086 h 568172"/>
                  <a:gd name="connsiteX3" fmla="*/ 772357 w 1118586"/>
                  <a:gd name="connsiteY3" fmla="*/ 568172 h 568172"/>
                  <a:gd name="connsiteX4" fmla="*/ 772345 w 1118586"/>
                  <a:gd name="connsiteY4" fmla="*/ 568171 h 568172"/>
                  <a:gd name="connsiteX5" fmla="*/ 0 w 1118586"/>
                  <a:gd name="connsiteY5" fmla="*/ 568171 h 568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8586" h="568172">
                    <a:moveTo>
                      <a:pt x="0" y="0"/>
                    </a:moveTo>
                    <a:lnTo>
                      <a:pt x="772357" y="0"/>
                    </a:lnTo>
                    <a:cubicBezTo>
                      <a:pt x="963574" y="0"/>
                      <a:pt x="1118586" y="127190"/>
                      <a:pt x="1118586" y="284086"/>
                    </a:cubicBezTo>
                    <a:cubicBezTo>
                      <a:pt x="1118586" y="440982"/>
                      <a:pt x="963574" y="568172"/>
                      <a:pt x="772357" y="568172"/>
                    </a:cubicBezTo>
                    <a:lnTo>
                      <a:pt x="772345" y="568171"/>
                    </a:lnTo>
                    <a:lnTo>
                      <a:pt x="0" y="56817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s-CO" dirty="0"/>
              </a:p>
            </p:txBody>
          </p:sp>
          <p:sp>
            <p:nvSpPr>
              <p:cNvPr id="45" name="Forma libre: forma 44">
                <a:extLst>
                  <a:ext uri="{FF2B5EF4-FFF2-40B4-BE49-F238E27FC236}">
                    <a16:creationId xmlns:a16="http://schemas.microsoft.com/office/drawing/2014/main" id="{C4DD09F5-D9C2-D757-90FC-3F0A5DB0A433}"/>
                  </a:ext>
                </a:extLst>
              </p:cNvPr>
              <p:cNvSpPr/>
              <p:nvPr/>
            </p:nvSpPr>
            <p:spPr>
              <a:xfrm>
                <a:off x="4923915" y="5320421"/>
                <a:ext cx="375011" cy="314959"/>
              </a:xfrm>
              <a:custGeom>
                <a:avLst/>
                <a:gdLst>
                  <a:gd name="connsiteX0" fmla="*/ 0 w 1118586"/>
                  <a:gd name="connsiteY0" fmla="*/ 0 h 568172"/>
                  <a:gd name="connsiteX1" fmla="*/ 772357 w 1118586"/>
                  <a:gd name="connsiteY1" fmla="*/ 0 h 568172"/>
                  <a:gd name="connsiteX2" fmla="*/ 1118586 w 1118586"/>
                  <a:gd name="connsiteY2" fmla="*/ 284086 h 568172"/>
                  <a:gd name="connsiteX3" fmla="*/ 772357 w 1118586"/>
                  <a:gd name="connsiteY3" fmla="*/ 568172 h 568172"/>
                  <a:gd name="connsiteX4" fmla="*/ 772345 w 1118586"/>
                  <a:gd name="connsiteY4" fmla="*/ 568171 h 568172"/>
                  <a:gd name="connsiteX5" fmla="*/ 0 w 1118586"/>
                  <a:gd name="connsiteY5" fmla="*/ 568171 h 568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8586" h="568172">
                    <a:moveTo>
                      <a:pt x="0" y="0"/>
                    </a:moveTo>
                    <a:lnTo>
                      <a:pt x="772357" y="0"/>
                    </a:lnTo>
                    <a:cubicBezTo>
                      <a:pt x="963574" y="0"/>
                      <a:pt x="1118586" y="127190"/>
                      <a:pt x="1118586" y="284086"/>
                    </a:cubicBezTo>
                    <a:cubicBezTo>
                      <a:pt x="1118586" y="440982"/>
                      <a:pt x="963574" y="568172"/>
                      <a:pt x="772357" y="568172"/>
                    </a:cubicBezTo>
                    <a:lnTo>
                      <a:pt x="772345" y="568171"/>
                    </a:lnTo>
                    <a:lnTo>
                      <a:pt x="0" y="56817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s-CO" dirty="0"/>
              </a:p>
            </p:txBody>
          </p:sp>
          <p:sp>
            <p:nvSpPr>
              <p:cNvPr id="50" name="Forma libre: forma 49">
                <a:extLst>
                  <a:ext uri="{FF2B5EF4-FFF2-40B4-BE49-F238E27FC236}">
                    <a16:creationId xmlns:a16="http://schemas.microsoft.com/office/drawing/2014/main" id="{A0D09BCE-9B59-72A0-B9B2-779D372BBBDD}"/>
                  </a:ext>
                </a:extLst>
              </p:cNvPr>
              <p:cNvSpPr/>
              <p:nvPr/>
            </p:nvSpPr>
            <p:spPr>
              <a:xfrm>
                <a:off x="4923915" y="5650568"/>
                <a:ext cx="375011" cy="286914"/>
              </a:xfrm>
              <a:custGeom>
                <a:avLst/>
                <a:gdLst>
                  <a:gd name="connsiteX0" fmla="*/ 0 w 1118586"/>
                  <a:gd name="connsiteY0" fmla="*/ 0 h 568172"/>
                  <a:gd name="connsiteX1" fmla="*/ 772357 w 1118586"/>
                  <a:gd name="connsiteY1" fmla="*/ 0 h 568172"/>
                  <a:gd name="connsiteX2" fmla="*/ 1118586 w 1118586"/>
                  <a:gd name="connsiteY2" fmla="*/ 284086 h 568172"/>
                  <a:gd name="connsiteX3" fmla="*/ 772357 w 1118586"/>
                  <a:gd name="connsiteY3" fmla="*/ 568172 h 568172"/>
                  <a:gd name="connsiteX4" fmla="*/ 772345 w 1118586"/>
                  <a:gd name="connsiteY4" fmla="*/ 568171 h 568172"/>
                  <a:gd name="connsiteX5" fmla="*/ 0 w 1118586"/>
                  <a:gd name="connsiteY5" fmla="*/ 568171 h 568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8586" h="568172">
                    <a:moveTo>
                      <a:pt x="0" y="0"/>
                    </a:moveTo>
                    <a:lnTo>
                      <a:pt x="772357" y="0"/>
                    </a:lnTo>
                    <a:cubicBezTo>
                      <a:pt x="963574" y="0"/>
                      <a:pt x="1118586" y="127190"/>
                      <a:pt x="1118586" y="284086"/>
                    </a:cubicBezTo>
                    <a:cubicBezTo>
                      <a:pt x="1118586" y="440982"/>
                      <a:pt x="963574" y="568172"/>
                      <a:pt x="772357" y="568172"/>
                    </a:cubicBezTo>
                    <a:lnTo>
                      <a:pt x="772345" y="568171"/>
                    </a:lnTo>
                    <a:lnTo>
                      <a:pt x="0" y="568171"/>
                    </a:lnTo>
                    <a:close/>
                  </a:path>
                </a:pathLst>
              </a:custGeom>
              <a:solidFill>
                <a:srgbClr val="38AA00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s-CO" dirty="0"/>
              </a:p>
            </p:txBody>
          </p:sp>
        </p:grpSp>
        <p:sp>
          <p:nvSpPr>
            <p:cNvPr id="40" name="Forma libre: forma 39">
              <a:extLst>
                <a:ext uri="{FF2B5EF4-FFF2-40B4-BE49-F238E27FC236}">
                  <a16:creationId xmlns:a16="http://schemas.microsoft.com/office/drawing/2014/main" id="{D11A27CE-A3F4-9431-659A-34E5EBE97CEC}"/>
                </a:ext>
              </a:extLst>
            </p:cNvPr>
            <p:cNvSpPr/>
            <p:nvPr/>
          </p:nvSpPr>
          <p:spPr>
            <a:xfrm>
              <a:off x="4753537" y="5562893"/>
              <a:ext cx="375011" cy="346781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solidFill>
              <a:srgbClr val="38AA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41" name="Forma libre: forma 40">
              <a:extLst>
                <a:ext uri="{FF2B5EF4-FFF2-40B4-BE49-F238E27FC236}">
                  <a16:creationId xmlns:a16="http://schemas.microsoft.com/office/drawing/2014/main" id="{00B16DCA-C11B-0A89-6136-2B0546B58C1C}"/>
                </a:ext>
              </a:extLst>
            </p:cNvPr>
            <p:cNvSpPr/>
            <p:nvPr/>
          </p:nvSpPr>
          <p:spPr>
            <a:xfrm>
              <a:off x="4753537" y="5928530"/>
              <a:ext cx="375011" cy="304893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solidFill>
              <a:srgbClr val="38AA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</p:grpSp>
      <p:graphicFrame>
        <p:nvGraphicFramePr>
          <p:cNvPr id="51" name="Tabla 50">
            <a:extLst>
              <a:ext uri="{FF2B5EF4-FFF2-40B4-BE49-F238E27FC236}">
                <a16:creationId xmlns:a16="http://schemas.microsoft.com/office/drawing/2014/main" id="{18BB25F5-AD85-42F1-A4CB-4F0E2E3F8F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5155913"/>
              </p:ext>
            </p:extLst>
          </p:nvPr>
        </p:nvGraphicFramePr>
        <p:xfrm>
          <a:off x="6284089" y="1328097"/>
          <a:ext cx="5421299" cy="233915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4531">
                  <a:extLst>
                    <a:ext uri="{9D8B030D-6E8A-4147-A177-3AD203B41FA5}">
                      <a16:colId xmlns:a16="http://schemas.microsoft.com/office/drawing/2014/main" val="1890061306"/>
                    </a:ext>
                  </a:extLst>
                </a:gridCol>
                <a:gridCol w="535477">
                  <a:extLst>
                    <a:ext uri="{9D8B030D-6E8A-4147-A177-3AD203B41FA5}">
                      <a16:colId xmlns:a16="http://schemas.microsoft.com/office/drawing/2014/main" val="671061510"/>
                    </a:ext>
                  </a:extLst>
                </a:gridCol>
                <a:gridCol w="929783">
                  <a:extLst>
                    <a:ext uri="{9D8B030D-6E8A-4147-A177-3AD203B41FA5}">
                      <a16:colId xmlns:a16="http://schemas.microsoft.com/office/drawing/2014/main" val="2539795909"/>
                    </a:ext>
                  </a:extLst>
                </a:gridCol>
                <a:gridCol w="481930">
                  <a:extLst>
                    <a:ext uri="{9D8B030D-6E8A-4147-A177-3AD203B41FA5}">
                      <a16:colId xmlns:a16="http://schemas.microsoft.com/office/drawing/2014/main" val="1587127705"/>
                    </a:ext>
                  </a:extLst>
                </a:gridCol>
                <a:gridCol w="2433986">
                  <a:extLst>
                    <a:ext uri="{9D8B030D-6E8A-4147-A177-3AD203B41FA5}">
                      <a16:colId xmlns:a16="http://schemas.microsoft.com/office/drawing/2014/main" val="358606543"/>
                    </a:ext>
                  </a:extLst>
                </a:gridCol>
                <a:gridCol w="715592">
                  <a:extLst>
                    <a:ext uri="{9D8B030D-6E8A-4147-A177-3AD203B41FA5}">
                      <a16:colId xmlns:a16="http://schemas.microsoft.com/office/drawing/2014/main" val="30857703"/>
                    </a:ext>
                  </a:extLst>
                </a:gridCol>
              </a:tblGrid>
              <a:tr h="182696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CENTRO DE FORMACIÓN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3971038"/>
                  </a:ext>
                </a:extLst>
              </a:tr>
              <a:tr h="460547"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ALTO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Código Regional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Código Centro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Centro de Formación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% de Ejecución Cupos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798766535"/>
                  </a:ext>
                </a:extLst>
              </a:tr>
              <a:tr h="30830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CAUCA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9307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u="none" strike="noStrike">
                          <a:effectLst/>
                        </a:rPr>
                        <a:t>CENTRO DE COMERCIO Y SERVICIOS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117,40%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869307937"/>
                  </a:ext>
                </a:extLst>
              </a:tr>
              <a:tr h="30830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 ANTIOQUIA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9502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COMPLEJO TECNOLÓGICO MINERO AGROEMPRESARIAL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106,41%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887435484"/>
                  </a:ext>
                </a:extLst>
              </a:tr>
              <a:tr h="460547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85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CASANARE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9519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u="none" strike="noStrike">
                          <a:effectLst/>
                        </a:rPr>
                        <a:t>CENTRO AGROINDUSTRIAL Y FORTALECIMIENTO EMPRESARIAL DE CASANARE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106,05%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616037486"/>
                  </a:ext>
                </a:extLst>
              </a:tr>
              <a:tr h="30830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ANTIOQUIA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9401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u="none" strike="noStrike" dirty="0">
                          <a:effectLst/>
                        </a:rPr>
                        <a:t>CENTRO DE SERVICIOS DE SALUD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105,89%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978916721"/>
                  </a:ext>
                </a:extLst>
              </a:tr>
              <a:tr h="30830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52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NARIÑO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9536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u="none" strike="noStrike" dirty="0">
                          <a:effectLst/>
                        </a:rPr>
                        <a:t>CENTRO INTERNACIONAL DE PRODUCCIÓN LIMPIA - LOPE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103,76%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2614836182"/>
                  </a:ext>
                </a:extLst>
              </a:tr>
            </a:tbl>
          </a:graphicData>
        </a:graphic>
      </p:graphicFrame>
      <p:grpSp>
        <p:nvGrpSpPr>
          <p:cNvPr id="52" name="Grupo 51">
            <a:extLst>
              <a:ext uri="{FF2B5EF4-FFF2-40B4-BE49-F238E27FC236}">
                <a16:creationId xmlns:a16="http://schemas.microsoft.com/office/drawing/2014/main" id="{B64C513F-00D6-C97C-F788-27B52E9D62A8}"/>
              </a:ext>
            </a:extLst>
          </p:cNvPr>
          <p:cNvGrpSpPr/>
          <p:nvPr/>
        </p:nvGrpSpPr>
        <p:grpSpPr>
          <a:xfrm>
            <a:off x="10998773" y="1965827"/>
            <a:ext cx="706614" cy="1699262"/>
            <a:chOff x="4745920" y="1828808"/>
            <a:chExt cx="592038" cy="1721347"/>
          </a:xfrm>
          <a:solidFill>
            <a:srgbClr val="FF6C00">
              <a:alpha val="20000"/>
            </a:srgbClr>
          </a:solidFill>
        </p:grpSpPr>
        <p:grpSp>
          <p:nvGrpSpPr>
            <p:cNvPr id="53" name="Grupo 52">
              <a:extLst>
                <a:ext uri="{FF2B5EF4-FFF2-40B4-BE49-F238E27FC236}">
                  <a16:creationId xmlns:a16="http://schemas.microsoft.com/office/drawing/2014/main" id="{DD166B27-B997-DA53-3994-CF351DDD17A0}"/>
                </a:ext>
              </a:extLst>
            </p:cNvPr>
            <p:cNvGrpSpPr/>
            <p:nvPr/>
          </p:nvGrpSpPr>
          <p:grpSpPr>
            <a:xfrm>
              <a:off x="4745920" y="1828808"/>
              <a:ext cx="584757" cy="1078702"/>
              <a:chOff x="4928496" y="2308194"/>
              <a:chExt cx="584757" cy="1101823"/>
            </a:xfrm>
            <a:grpFill/>
          </p:grpSpPr>
          <p:sp>
            <p:nvSpPr>
              <p:cNvPr id="58" name="Forma libre: forma 57">
                <a:extLst>
                  <a:ext uri="{FF2B5EF4-FFF2-40B4-BE49-F238E27FC236}">
                    <a16:creationId xmlns:a16="http://schemas.microsoft.com/office/drawing/2014/main" id="{D69EEF2B-9712-3365-30AA-4F3C33A0DEC1}"/>
                  </a:ext>
                </a:extLst>
              </p:cNvPr>
              <p:cNvSpPr/>
              <p:nvPr/>
            </p:nvSpPr>
            <p:spPr>
              <a:xfrm>
                <a:off x="4928496" y="2308194"/>
                <a:ext cx="584757" cy="306588"/>
              </a:xfrm>
              <a:custGeom>
                <a:avLst/>
                <a:gdLst>
                  <a:gd name="connsiteX0" fmla="*/ 0 w 1118586"/>
                  <a:gd name="connsiteY0" fmla="*/ 0 h 568172"/>
                  <a:gd name="connsiteX1" fmla="*/ 772357 w 1118586"/>
                  <a:gd name="connsiteY1" fmla="*/ 0 h 568172"/>
                  <a:gd name="connsiteX2" fmla="*/ 1118586 w 1118586"/>
                  <a:gd name="connsiteY2" fmla="*/ 284086 h 568172"/>
                  <a:gd name="connsiteX3" fmla="*/ 772357 w 1118586"/>
                  <a:gd name="connsiteY3" fmla="*/ 568172 h 568172"/>
                  <a:gd name="connsiteX4" fmla="*/ 772345 w 1118586"/>
                  <a:gd name="connsiteY4" fmla="*/ 568171 h 568172"/>
                  <a:gd name="connsiteX5" fmla="*/ 0 w 1118586"/>
                  <a:gd name="connsiteY5" fmla="*/ 568171 h 568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8586" h="568172">
                    <a:moveTo>
                      <a:pt x="0" y="0"/>
                    </a:moveTo>
                    <a:lnTo>
                      <a:pt x="772357" y="0"/>
                    </a:lnTo>
                    <a:cubicBezTo>
                      <a:pt x="963574" y="0"/>
                      <a:pt x="1118586" y="127190"/>
                      <a:pt x="1118586" y="284086"/>
                    </a:cubicBezTo>
                    <a:cubicBezTo>
                      <a:pt x="1118586" y="440982"/>
                      <a:pt x="963574" y="568172"/>
                      <a:pt x="772357" y="568172"/>
                    </a:cubicBezTo>
                    <a:lnTo>
                      <a:pt x="772345" y="568171"/>
                    </a:lnTo>
                    <a:lnTo>
                      <a:pt x="0" y="56817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s-CO" dirty="0"/>
              </a:p>
            </p:txBody>
          </p:sp>
          <p:sp>
            <p:nvSpPr>
              <p:cNvPr id="59" name="Forma libre: forma 58">
                <a:extLst>
                  <a:ext uri="{FF2B5EF4-FFF2-40B4-BE49-F238E27FC236}">
                    <a16:creationId xmlns:a16="http://schemas.microsoft.com/office/drawing/2014/main" id="{8C63B4A1-98EC-7FE2-5BAE-119446D92A16}"/>
                  </a:ext>
                </a:extLst>
              </p:cNvPr>
              <p:cNvSpPr/>
              <p:nvPr/>
            </p:nvSpPr>
            <p:spPr>
              <a:xfrm>
                <a:off x="4936113" y="2649463"/>
                <a:ext cx="577140" cy="296525"/>
              </a:xfrm>
              <a:custGeom>
                <a:avLst/>
                <a:gdLst>
                  <a:gd name="connsiteX0" fmla="*/ 0 w 1118586"/>
                  <a:gd name="connsiteY0" fmla="*/ 0 h 568172"/>
                  <a:gd name="connsiteX1" fmla="*/ 772357 w 1118586"/>
                  <a:gd name="connsiteY1" fmla="*/ 0 h 568172"/>
                  <a:gd name="connsiteX2" fmla="*/ 1118586 w 1118586"/>
                  <a:gd name="connsiteY2" fmla="*/ 284086 h 568172"/>
                  <a:gd name="connsiteX3" fmla="*/ 772357 w 1118586"/>
                  <a:gd name="connsiteY3" fmla="*/ 568172 h 568172"/>
                  <a:gd name="connsiteX4" fmla="*/ 772345 w 1118586"/>
                  <a:gd name="connsiteY4" fmla="*/ 568171 h 568172"/>
                  <a:gd name="connsiteX5" fmla="*/ 0 w 1118586"/>
                  <a:gd name="connsiteY5" fmla="*/ 568171 h 568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8586" h="568172">
                    <a:moveTo>
                      <a:pt x="0" y="0"/>
                    </a:moveTo>
                    <a:lnTo>
                      <a:pt x="772357" y="0"/>
                    </a:lnTo>
                    <a:cubicBezTo>
                      <a:pt x="963574" y="0"/>
                      <a:pt x="1118586" y="127190"/>
                      <a:pt x="1118586" y="284086"/>
                    </a:cubicBezTo>
                    <a:cubicBezTo>
                      <a:pt x="1118586" y="440982"/>
                      <a:pt x="963574" y="568172"/>
                      <a:pt x="772357" y="568172"/>
                    </a:cubicBezTo>
                    <a:lnTo>
                      <a:pt x="772345" y="568171"/>
                    </a:lnTo>
                    <a:lnTo>
                      <a:pt x="0" y="56817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s-CO"/>
              </a:p>
            </p:txBody>
          </p:sp>
          <p:sp>
            <p:nvSpPr>
              <p:cNvPr id="62" name="Forma libre: forma 61">
                <a:extLst>
                  <a:ext uri="{FF2B5EF4-FFF2-40B4-BE49-F238E27FC236}">
                    <a16:creationId xmlns:a16="http://schemas.microsoft.com/office/drawing/2014/main" id="{32D365C2-074A-7D03-FF07-2FE75E3CE697}"/>
                  </a:ext>
                </a:extLst>
              </p:cNvPr>
              <p:cNvSpPr/>
              <p:nvPr/>
            </p:nvSpPr>
            <p:spPr>
              <a:xfrm>
                <a:off x="4936113" y="2973636"/>
                <a:ext cx="577140" cy="436381"/>
              </a:xfrm>
              <a:custGeom>
                <a:avLst/>
                <a:gdLst>
                  <a:gd name="connsiteX0" fmla="*/ 0 w 1118586"/>
                  <a:gd name="connsiteY0" fmla="*/ 0 h 568172"/>
                  <a:gd name="connsiteX1" fmla="*/ 772357 w 1118586"/>
                  <a:gd name="connsiteY1" fmla="*/ 0 h 568172"/>
                  <a:gd name="connsiteX2" fmla="*/ 1118586 w 1118586"/>
                  <a:gd name="connsiteY2" fmla="*/ 284086 h 568172"/>
                  <a:gd name="connsiteX3" fmla="*/ 772357 w 1118586"/>
                  <a:gd name="connsiteY3" fmla="*/ 568172 h 568172"/>
                  <a:gd name="connsiteX4" fmla="*/ 772345 w 1118586"/>
                  <a:gd name="connsiteY4" fmla="*/ 568171 h 568172"/>
                  <a:gd name="connsiteX5" fmla="*/ 0 w 1118586"/>
                  <a:gd name="connsiteY5" fmla="*/ 568171 h 568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8586" h="568172">
                    <a:moveTo>
                      <a:pt x="0" y="0"/>
                    </a:moveTo>
                    <a:lnTo>
                      <a:pt x="772357" y="0"/>
                    </a:lnTo>
                    <a:cubicBezTo>
                      <a:pt x="963574" y="0"/>
                      <a:pt x="1118586" y="127190"/>
                      <a:pt x="1118586" y="284086"/>
                    </a:cubicBezTo>
                    <a:cubicBezTo>
                      <a:pt x="1118586" y="440982"/>
                      <a:pt x="963574" y="568172"/>
                      <a:pt x="772357" y="568172"/>
                    </a:cubicBezTo>
                    <a:lnTo>
                      <a:pt x="772345" y="568171"/>
                    </a:lnTo>
                    <a:lnTo>
                      <a:pt x="0" y="56817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s-CO" dirty="0"/>
              </a:p>
            </p:txBody>
          </p:sp>
        </p:grpSp>
        <p:sp>
          <p:nvSpPr>
            <p:cNvPr id="56" name="Forma libre: forma 55">
              <a:extLst>
                <a:ext uri="{FF2B5EF4-FFF2-40B4-BE49-F238E27FC236}">
                  <a16:creationId xmlns:a16="http://schemas.microsoft.com/office/drawing/2014/main" id="{C1ADDDCF-91F9-B7A6-5E71-6B8FA1B58B36}"/>
                </a:ext>
              </a:extLst>
            </p:cNvPr>
            <p:cNvSpPr/>
            <p:nvPr/>
          </p:nvSpPr>
          <p:spPr>
            <a:xfrm>
              <a:off x="4753537" y="2933858"/>
              <a:ext cx="584421" cy="304803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/>
            </a:p>
          </p:txBody>
        </p:sp>
        <p:sp>
          <p:nvSpPr>
            <p:cNvPr id="57" name="Forma libre: forma 56">
              <a:extLst>
                <a:ext uri="{FF2B5EF4-FFF2-40B4-BE49-F238E27FC236}">
                  <a16:creationId xmlns:a16="http://schemas.microsoft.com/office/drawing/2014/main" id="{FD5E0895-D144-D15D-6F82-931D2120751C}"/>
                </a:ext>
              </a:extLst>
            </p:cNvPr>
            <p:cNvSpPr/>
            <p:nvPr/>
          </p:nvSpPr>
          <p:spPr>
            <a:xfrm>
              <a:off x="4753537" y="3259026"/>
              <a:ext cx="577139" cy="291129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/>
            </a:p>
          </p:txBody>
        </p:sp>
      </p:grpSp>
      <p:graphicFrame>
        <p:nvGraphicFramePr>
          <p:cNvPr id="63" name="Tabla 62">
            <a:extLst>
              <a:ext uri="{FF2B5EF4-FFF2-40B4-BE49-F238E27FC236}">
                <a16:creationId xmlns:a16="http://schemas.microsoft.com/office/drawing/2014/main" id="{6C580A79-2166-4A50-9CD3-0797887FEC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0773524"/>
              </p:ext>
            </p:extLst>
          </p:nvPr>
        </p:nvGraphicFramePr>
        <p:xfrm>
          <a:off x="6284087" y="4116994"/>
          <a:ext cx="5421299" cy="232912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4531">
                  <a:extLst>
                    <a:ext uri="{9D8B030D-6E8A-4147-A177-3AD203B41FA5}">
                      <a16:colId xmlns:a16="http://schemas.microsoft.com/office/drawing/2014/main" val="4014086252"/>
                    </a:ext>
                  </a:extLst>
                </a:gridCol>
                <a:gridCol w="535477">
                  <a:extLst>
                    <a:ext uri="{9D8B030D-6E8A-4147-A177-3AD203B41FA5}">
                      <a16:colId xmlns:a16="http://schemas.microsoft.com/office/drawing/2014/main" val="1878478622"/>
                    </a:ext>
                  </a:extLst>
                </a:gridCol>
                <a:gridCol w="929783">
                  <a:extLst>
                    <a:ext uri="{9D8B030D-6E8A-4147-A177-3AD203B41FA5}">
                      <a16:colId xmlns:a16="http://schemas.microsoft.com/office/drawing/2014/main" val="3406702123"/>
                    </a:ext>
                  </a:extLst>
                </a:gridCol>
                <a:gridCol w="481930">
                  <a:extLst>
                    <a:ext uri="{9D8B030D-6E8A-4147-A177-3AD203B41FA5}">
                      <a16:colId xmlns:a16="http://schemas.microsoft.com/office/drawing/2014/main" val="3154599998"/>
                    </a:ext>
                  </a:extLst>
                </a:gridCol>
                <a:gridCol w="2433986">
                  <a:extLst>
                    <a:ext uri="{9D8B030D-6E8A-4147-A177-3AD203B41FA5}">
                      <a16:colId xmlns:a16="http://schemas.microsoft.com/office/drawing/2014/main" val="4138944414"/>
                    </a:ext>
                  </a:extLst>
                </a:gridCol>
                <a:gridCol w="715592">
                  <a:extLst>
                    <a:ext uri="{9D8B030D-6E8A-4147-A177-3AD203B41FA5}">
                      <a16:colId xmlns:a16="http://schemas.microsoft.com/office/drawing/2014/main" val="2632388760"/>
                    </a:ext>
                  </a:extLst>
                </a:gridCol>
              </a:tblGrid>
              <a:tr h="311352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CENTRO DE FORMACIÓN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500776"/>
                  </a:ext>
                </a:extLst>
              </a:tr>
              <a:tr h="456253"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BAJO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Código Regional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Código Centro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Centro de Formación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% de Ejecución Cupos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497363798"/>
                  </a:ext>
                </a:extLst>
              </a:tr>
              <a:tr h="31135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88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SAN ANDRÉS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9539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u="none" strike="noStrike">
                          <a:effectLst/>
                        </a:rPr>
                        <a:t>CENTRO DE FORMACIÓN TURÍSTICA GENTE DE MAR Y DE SERVICIOS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63,89%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834323813"/>
                  </a:ext>
                </a:extLst>
              </a:tr>
              <a:tr h="31135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 ANTIOQUIA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9301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CENTRO DE COMERCIO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69,66%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2500805772"/>
                  </a:ext>
                </a:extLst>
              </a:tr>
              <a:tr h="31135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25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CUNDINAMARCA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9509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u="none" strike="noStrike" dirty="0">
                          <a:effectLst/>
                        </a:rPr>
                        <a:t>CENTRO DE DESARROLLO AGROINDUSTRIAL Y EMPRESARIAL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70,92%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936903292"/>
                  </a:ext>
                </a:extLst>
              </a:tr>
              <a:tr h="31135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ANTIOQUIA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9204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u="none" strike="noStrike">
                          <a:effectLst/>
                        </a:rPr>
                        <a:t>CENTRO DE TECNOLOGÍA DE LA MANUFACTURA AVANZADA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72,10%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576498603"/>
                  </a:ext>
                </a:extLst>
              </a:tr>
              <a:tr h="31135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27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CHOCÓ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9522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u="none" strike="noStrike">
                          <a:effectLst/>
                        </a:rPr>
                        <a:t>CENTRO DE RECURSOS NATURALES, INDUSTRIA Y BIODIVERSIDAD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73,09%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2514921180"/>
                  </a:ext>
                </a:extLst>
              </a:tr>
            </a:tbl>
          </a:graphicData>
        </a:graphic>
      </p:graphicFrame>
      <p:grpSp>
        <p:nvGrpSpPr>
          <p:cNvPr id="65" name="Grupo 64">
            <a:extLst>
              <a:ext uri="{FF2B5EF4-FFF2-40B4-BE49-F238E27FC236}">
                <a16:creationId xmlns:a16="http://schemas.microsoft.com/office/drawing/2014/main" id="{C36BAC76-9A16-0D52-4DED-446ED82F5901}"/>
              </a:ext>
            </a:extLst>
          </p:cNvPr>
          <p:cNvGrpSpPr/>
          <p:nvPr/>
        </p:nvGrpSpPr>
        <p:grpSpPr>
          <a:xfrm>
            <a:off x="11009233" y="4894963"/>
            <a:ext cx="541322" cy="1541870"/>
            <a:chOff x="4753536" y="4499402"/>
            <a:chExt cx="415362" cy="2027167"/>
          </a:xfrm>
          <a:solidFill>
            <a:srgbClr val="FF0000">
              <a:alpha val="20000"/>
            </a:srgbClr>
          </a:solidFill>
        </p:grpSpPr>
        <p:grpSp>
          <p:nvGrpSpPr>
            <p:cNvPr id="66" name="Grupo 65">
              <a:extLst>
                <a:ext uri="{FF2B5EF4-FFF2-40B4-BE49-F238E27FC236}">
                  <a16:creationId xmlns:a16="http://schemas.microsoft.com/office/drawing/2014/main" id="{A9015761-7734-11E3-B69F-336133BBEE29}"/>
                </a:ext>
              </a:extLst>
            </p:cNvPr>
            <p:cNvGrpSpPr/>
            <p:nvPr/>
          </p:nvGrpSpPr>
          <p:grpSpPr>
            <a:xfrm>
              <a:off x="4753537" y="4499402"/>
              <a:ext cx="375011" cy="1204145"/>
              <a:chOff x="4923915" y="4962967"/>
              <a:chExt cx="375011" cy="1127131"/>
            </a:xfrm>
            <a:grpFill/>
          </p:grpSpPr>
          <p:sp>
            <p:nvSpPr>
              <p:cNvPr id="69" name="Forma libre: forma 68">
                <a:extLst>
                  <a:ext uri="{FF2B5EF4-FFF2-40B4-BE49-F238E27FC236}">
                    <a16:creationId xmlns:a16="http://schemas.microsoft.com/office/drawing/2014/main" id="{0F4265E8-6BD4-C6B2-AB33-C75A6AF8F813}"/>
                  </a:ext>
                </a:extLst>
              </p:cNvPr>
              <p:cNvSpPr/>
              <p:nvPr/>
            </p:nvSpPr>
            <p:spPr>
              <a:xfrm>
                <a:off x="4924956" y="4962967"/>
                <a:ext cx="342353" cy="359999"/>
              </a:xfrm>
              <a:custGeom>
                <a:avLst/>
                <a:gdLst>
                  <a:gd name="connsiteX0" fmla="*/ 0 w 1118586"/>
                  <a:gd name="connsiteY0" fmla="*/ 0 h 568172"/>
                  <a:gd name="connsiteX1" fmla="*/ 772357 w 1118586"/>
                  <a:gd name="connsiteY1" fmla="*/ 0 h 568172"/>
                  <a:gd name="connsiteX2" fmla="*/ 1118586 w 1118586"/>
                  <a:gd name="connsiteY2" fmla="*/ 284086 h 568172"/>
                  <a:gd name="connsiteX3" fmla="*/ 772357 w 1118586"/>
                  <a:gd name="connsiteY3" fmla="*/ 568172 h 568172"/>
                  <a:gd name="connsiteX4" fmla="*/ 772345 w 1118586"/>
                  <a:gd name="connsiteY4" fmla="*/ 568171 h 568172"/>
                  <a:gd name="connsiteX5" fmla="*/ 0 w 1118586"/>
                  <a:gd name="connsiteY5" fmla="*/ 568171 h 568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8586" h="568172">
                    <a:moveTo>
                      <a:pt x="0" y="0"/>
                    </a:moveTo>
                    <a:lnTo>
                      <a:pt x="772357" y="0"/>
                    </a:lnTo>
                    <a:cubicBezTo>
                      <a:pt x="963574" y="0"/>
                      <a:pt x="1118586" y="127190"/>
                      <a:pt x="1118586" y="284086"/>
                    </a:cubicBezTo>
                    <a:cubicBezTo>
                      <a:pt x="1118586" y="440982"/>
                      <a:pt x="963574" y="568172"/>
                      <a:pt x="772357" y="568172"/>
                    </a:cubicBezTo>
                    <a:lnTo>
                      <a:pt x="772345" y="568171"/>
                    </a:lnTo>
                    <a:lnTo>
                      <a:pt x="0" y="56817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s-CO" dirty="0"/>
              </a:p>
            </p:txBody>
          </p:sp>
          <p:sp>
            <p:nvSpPr>
              <p:cNvPr id="70" name="Forma libre: forma 69">
                <a:extLst>
                  <a:ext uri="{FF2B5EF4-FFF2-40B4-BE49-F238E27FC236}">
                    <a16:creationId xmlns:a16="http://schemas.microsoft.com/office/drawing/2014/main" id="{AC969030-3922-C9BF-74E8-9D1EAC7FA843}"/>
                  </a:ext>
                </a:extLst>
              </p:cNvPr>
              <p:cNvSpPr/>
              <p:nvPr/>
            </p:nvSpPr>
            <p:spPr>
              <a:xfrm>
                <a:off x="4923915" y="5358071"/>
                <a:ext cx="375011" cy="333789"/>
              </a:xfrm>
              <a:custGeom>
                <a:avLst/>
                <a:gdLst>
                  <a:gd name="connsiteX0" fmla="*/ 0 w 1118586"/>
                  <a:gd name="connsiteY0" fmla="*/ 0 h 568172"/>
                  <a:gd name="connsiteX1" fmla="*/ 772357 w 1118586"/>
                  <a:gd name="connsiteY1" fmla="*/ 0 h 568172"/>
                  <a:gd name="connsiteX2" fmla="*/ 1118586 w 1118586"/>
                  <a:gd name="connsiteY2" fmla="*/ 284086 h 568172"/>
                  <a:gd name="connsiteX3" fmla="*/ 772357 w 1118586"/>
                  <a:gd name="connsiteY3" fmla="*/ 568172 h 568172"/>
                  <a:gd name="connsiteX4" fmla="*/ 772345 w 1118586"/>
                  <a:gd name="connsiteY4" fmla="*/ 568171 h 568172"/>
                  <a:gd name="connsiteX5" fmla="*/ 0 w 1118586"/>
                  <a:gd name="connsiteY5" fmla="*/ 568171 h 568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8586" h="568172">
                    <a:moveTo>
                      <a:pt x="0" y="0"/>
                    </a:moveTo>
                    <a:lnTo>
                      <a:pt x="772357" y="0"/>
                    </a:lnTo>
                    <a:cubicBezTo>
                      <a:pt x="963574" y="0"/>
                      <a:pt x="1118586" y="127190"/>
                      <a:pt x="1118586" y="284086"/>
                    </a:cubicBezTo>
                    <a:cubicBezTo>
                      <a:pt x="1118586" y="440982"/>
                      <a:pt x="963574" y="568172"/>
                      <a:pt x="772357" y="568172"/>
                    </a:cubicBezTo>
                    <a:lnTo>
                      <a:pt x="772345" y="568171"/>
                    </a:lnTo>
                    <a:lnTo>
                      <a:pt x="0" y="56817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s-CO" dirty="0"/>
              </a:p>
            </p:txBody>
          </p:sp>
          <p:sp>
            <p:nvSpPr>
              <p:cNvPr id="71" name="Forma libre: forma 70">
                <a:extLst>
                  <a:ext uri="{FF2B5EF4-FFF2-40B4-BE49-F238E27FC236}">
                    <a16:creationId xmlns:a16="http://schemas.microsoft.com/office/drawing/2014/main" id="{233DF721-A610-344E-DE5C-3F7E1362D188}"/>
                  </a:ext>
                </a:extLst>
              </p:cNvPr>
              <p:cNvSpPr/>
              <p:nvPr/>
            </p:nvSpPr>
            <p:spPr>
              <a:xfrm>
                <a:off x="4923915" y="5739807"/>
                <a:ext cx="375011" cy="350291"/>
              </a:xfrm>
              <a:custGeom>
                <a:avLst/>
                <a:gdLst>
                  <a:gd name="connsiteX0" fmla="*/ 0 w 1118586"/>
                  <a:gd name="connsiteY0" fmla="*/ 0 h 568172"/>
                  <a:gd name="connsiteX1" fmla="*/ 772357 w 1118586"/>
                  <a:gd name="connsiteY1" fmla="*/ 0 h 568172"/>
                  <a:gd name="connsiteX2" fmla="*/ 1118586 w 1118586"/>
                  <a:gd name="connsiteY2" fmla="*/ 284086 h 568172"/>
                  <a:gd name="connsiteX3" fmla="*/ 772357 w 1118586"/>
                  <a:gd name="connsiteY3" fmla="*/ 568172 h 568172"/>
                  <a:gd name="connsiteX4" fmla="*/ 772345 w 1118586"/>
                  <a:gd name="connsiteY4" fmla="*/ 568171 h 568172"/>
                  <a:gd name="connsiteX5" fmla="*/ 0 w 1118586"/>
                  <a:gd name="connsiteY5" fmla="*/ 568171 h 568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8586" h="568172">
                    <a:moveTo>
                      <a:pt x="0" y="0"/>
                    </a:moveTo>
                    <a:lnTo>
                      <a:pt x="772357" y="0"/>
                    </a:lnTo>
                    <a:cubicBezTo>
                      <a:pt x="963574" y="0"/>
                      <a:pt x="1118586" y="127190"/>
                      <a:pt x="1118586" y="284086"/>
                    </a:cubicBezTo>
                    <a:cubicBezTo>
                      <a:pt x="1118586" y="440982"/>
                      <a:pt x="963574" y="568172"/>
                      <a:pt x="772357" y="568172"/>
                    </a:cubicBezTo>
                    <a:lnTo>
                      <a:pt x="772345" y="568171"/>
                    </a:lnTo>
                    <a:lnTo>
                      <a:pt x="0" y="56817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s-CO" dirty="0"/>
              </a:p>
            </p:txBody>
          </p:sp>
        </p:grpSp>
        <p:sp>
          <p:nvSpPr>
            <p:cNvPr id="67" name="Forma libre: forma 66">
              <a:extLst>
                <a:ext uri="{FF2B5EF4-FFF2-40B4-BE49-F238E27FC236}">
                  <a16:creationId xmlns:a16="http://schemas.microsoft.com/office/drawing/2014/main" id="{7ECB4D42-437F-2B66-450E-A891A32584E3}"/>
                </a:ext>
              </a:extLst>
            </p:cNvPr>
            <p:cNvSpPr/>
            <p:nvPr/>
          </p:nvSpPr>
          <p:spPr>
            <a:xfrm>
              <a:off x="4753537" y="5740080"/>
              <a:ext cx="375011" cy="374227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68" name="Forma libre: forma 67">
              <a:extLst>
                <a:ext uri="{FF2B5EF4-FFF2-40B4-BE49-F238E27FC236}">
                  <a16:creationId xmlns:a16="http://schemas.microsoft.com/office/drawing/2014/main" id="{69519D53-C203-1378-692E-7A6C3BA6CC2F}"/>
                </a:ext>
              </a:extLst>
            </p:cNvPr>
            <p:cNvSpPr/>
            <p:nvPr/>
          </p:nvSpPr>
          <p:spPr>
            <a:xfrm>
              <a:off x="4753536" y="6141972"/>
              <a:ext cx="415362" cy="384597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</p:grpSp>
    </p:spTree>
    <p:extLst>
      <p:ext uri="{BB962C8B-B14F-4D97-AF65-F5344CB8AC3E}">
        <p14:creationId xmlns:p14="http://schemas.microsoft.com/office/powerpoint/2010/main" val="8026203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CuadroTexto 53">
            <a:extLst>
              <a:ext uri="{FF2B5EF4-FFF2-40B4-BE49-F238E27FC236}">
                <a16:creationId xmlns:a16="http://schemas.microsoft.com/office/drawing/2014/main" id="{F07E9546-EAED-5735-5C27-E0A1113F87FB}"/>
              </a:ext>
            </a:extLst>
          </p:cNvPr>
          <p:cNvSpPr txBox="1"/>
          <p:nvPr/>
        </p:nvSpPr>
        <p:spPr>
          <a:xfrm>
            <a:off x="733314" y="182403"/>
            <a:ext cx="9457607" cy="480131"/>
          </a:xfrm>
          <a:prstGeom prst="rect">
            <a:avLst/>
          </a:prstGeom>
        </p:spPr>
        <p:txBody>
          <a:bodyPr/>
          <a:lstStyle>
            <a:defPPr>
              <a:defRPr lang="es-CO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rgbClr val="00314D"/>
                </a:solidFill>
                <a:latin typeface="Work Sans" pitchFamily="2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3600" b="1" i="0" u="none" strike="noStrike" kern="1200" cap="none" spc="0" normalizeH="0" baseline="0" noProof="0" dirty="0">
                <a:ln>
                  <a:noFill/>
                </a:ln>
                <a:solidFill>
                  <a:srgbClr val="00324D"/>
                </a:solidFill>
                <a:effectLst/>
                <a:uLnTx/>
                <a:uFillTx/>
                <a:latin typeface="Work Sans" pitchFamily="2" charset="0"/>
                <a:ea typeface="+mj-ea"/>
                <a:cs typeface="+mj-cs"/>
              </a:rPr>
              <a:t>Formación Profesional Integral</a:t>
            </a:r>
            <a:endParaRPr kumimoji="0" lang="es-MX" sz="3600" b="1" i="0" u="none" strike="noStrike" kern="1200" cap="none" spc="0" normalizeH="0" baseline="0" noProof="0" dirty="0">
              <a:ln>
                <a:noFill/>
              </a:ln>
              <a:solidFill>
                <a:srgbClr val="38AA00"/>
              </a:solidFill>
              <a:effectLst/>
              <a:uLnTx/>
              <a:uFillTx/>
              <a:latin typeface="Work Sans" pitchFamily="2" charset="0"/>
              <a:ea typeface="+mj-ea"/>
              <a:cs typeface="+mj-cs"/>
            </a:endParaRPr>
          </a:p>
        </p:txBody>
      </p:sp>
      <p:pic>
        <p:nvPicPr>
          <p:cNvPr id="55" name="Gráfico 54">
            <a:extLst>
              <a:ext uri="{FF2B5EF4-FFF2-40B4-BE49-F238E27FC236}">
                <a16:creationId xmlns:a16="http://schemas.microsoft.com/office/drawing/2014/main" id="{E94C7E13-1760-A28C-AB2B-87F3804CD8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V="1">
            <a:off x="52095" y="937680"/>
            <a:ext cx="3065317" cy="45719"/>
          </a:xfrm>
          <a:prstGeom prst="rect">
            <a:avLst/>
          </a:prstGeom>
        </p:spPr>
      </p:pic>
      <p:sp>
        <p:nvSpPr>
          <p:cNvPr id="64" name="Rectángulo 63">
            <a:extLst>
              <a:ext uri="{FF2B5EF4-FFF2-40B4-BE49-F238E27FC236}">
                <a16:creationId xmlns:a16="http://schemas.microsoft.com/office/drawing/2014/main" id="{F0724F3D-6922-A1EE-E872-E5F3CA61E0C8}"/>
              </a:ext>
            </a:extLst>
          </p:cNvPr>
          <p:cNvSpPr/>
          <p:nvPr/>
        </p:nvSpPr>
        <p:spPr>
          <a:xfrm>
            <a:off x="-66258" y="6808642"/>
            <a:ext cx="12192000" cy="49358"/>
          </a:xfrm>
          <a:prstGeom prst="rect">
            <a:avLst/>
          </a:prstGeom>
          <a:solidFill>
            <a:srgbClr val="38A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Work Sans "/>
              <a:ea typeface="+mn-ea"/>
              <a:cs typeface="+mn-cs"/>
            </a:endParaRPr>
          </a:p>
        </p:txBody>
      </p:sp>
      <p:graphicFrame>
        <p:nvGraphicFramePr>
          <p:cNvPr id="15" name="Diagrama 14">
            <a:extLst>
              <a:ext uri="{FF2B5EF4-FFF2-40B4-BE49-F238E27FC236}">
                <a16:creationId xmlns:a16="http://schemas.microsoft.com/office/drawing/2014/main" id="{30032164-7362-44D5-A82A-0DAC7CDFAD5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82217517"/>
              </p:ext>
            </p:extLst>
          </p:nvPr>
        </p:nvGraphicFramePr>
        <p:xfrm>
          <a:off x="124287" y="1240788"/>
          <a:ext cx="11833934" cy="52895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23" name="Flecha: hacia arriba 22">
            <a:extLst>
              <a:ext uri="{FF2B5EF4-FFF2-40B4-BE49-F238E27FC236}">
                <a16:creationId xmlns:a16="http://schemas.microsoft.com/office/drawing/2014/main" id="{3CA25136-CCFE-4489-B98C-7FC37AC77D86}"/>
              </a:ext>
            </a:extLst>
          </p:cNvPr>
          <p:cNvSpPr/>
          <p:nvPr/>
        </p:nvSpPr>
        <p:spPr>
          <a:xfrm>
            <a:off x="5829311" y="1420350"/>
            <a:ext cx="383103" cy="1458157"/>
          </a:xfrm>
          <a:prstGeom prst="upArrow">
            <a:avLst/>
          </a:prstGeom>
          <a:solidFill>
            <a:srgbClr val="FF6C00"/>
          </a:solidFill>
          <a:ln>
            <a:solidFill>
              <a:srgbClr val="38AA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7" name="Flecha: hacia arriba 26">
            <a:extLst>
              <a:ext uri="{FF2B5EF4-FFF2-40B4-BE49-F238E27FC236}">
                <a16:creationId xmlns:a16="http://schemas.microsoft.com/office/drawing/2014/main" id="{0D796B2D-08B8-466F-9060-50572B7CB89F}"/>
              </a:ext>
            </a:extLst>
          </p:cNvPr>
          <p:cNvSpPr/>
          <p:nvPr/>
        </p:nvSpPr>
        <p:spPr>
          <a:xfrm rot="10800000">
            <a:off x="5838190" y="4865456"/>
            <a:ext cx="383103" cy="1458157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67D17FAF-0B0F-C895-28CE-CEF34B0B80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339558"/>
              </p:ext>
            </p:extLst>
          </p:nvPr>
        </p:nvGraphicFramePr>
        <p:xfrm>
          <a:off x="295656" y="1479089"/>
          <a:ext cx="5332760" cy="208545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50337">
                  <a:extLst>
                    <a:ext uri="{9D8B030D-6E8A-4147-A177-3AD203B41FA5}">
                      <a16:colId xmlns:a16="http://schemas.microsoft.com/office/drawing/2014/main" val="3236641302"/>
                    </a:ext>
                  </a:extLst>
                </a:gridCol>
                <a:gridCol w="1073055">
                  <a:extLst>
                    <a:ext uri="{9D8B030D-6E8A-4147-A177-3AD203B41FA5}">
                      <a16:colId xmlns:a16="http://schemas.microsoft.com/office/drawing/2014/main" val="739833969"/>
                    </a:ext>
                  </a:extLst>
                </a:gridCol>
                <a:gridCol w="2175376">
                  <a:extLst>
                    <a:ext uri="{9D8B030D-6E8A-4147-A177-3AD203B41FA5}">
                      <a16:colId xmlns:a16="http://schemas.microsoft.com/office/drawing/2014/main" val="1168408965"/>
                    </a:ext>
                  </a:extLst>
                </a:gridCol>
                <a:gridCol w="1433992">
                  <a:extLst>
                    <a:ext uri="{9D8B030D-6E8A-4147-A177-3AD203B41FA5}">
                      <a16:colId xmlns:a16="http://schemas.microsoft.com/office/drawing/2014/main" val="1109716033"/>
                    </a:ext>
                  </a:extLst>
                </a:gridCol>
              </a:tblGrid>
              <a:tr h="417091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4395393"/>
                  </a:ext>
                </a:extLst>
              </a:tr>
              <a:tr h="417091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ALTO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Código 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% de Ejecución Cupos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960998001"/>
                  </a:ext>
                </a:extLst>
              </a:tr>
              <a:tr h="41709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68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SANTANDER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91,98%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4107234775"/>
                  </a:ext>
                </a:extLst>
              </a:tr>
              <a:tr h="41709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25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CUNDINAMARCA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91,46%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2817460408"/>
                  </a:ext>
                </a:extLst>
              </a:tr>
              <a:tr h="41709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ANTIOQUIA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90,59%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252902112"/>
                  </a:ext>
                </a:extLst>
              </a:tr>
            </a:tbl>
          </a:graphicData>
        </a:graphic>
      </p:graphicFrame>
      <p:grpSp>
        <p:nvGrpSpPr>
          <p:cNvPr id="3" name="Grupo 2">
            <a:extLst>
              <a:ext uri="{FF2B5EF4-FFF2-40B4-BE49-F238E27FC236}">
                <a16:creationId xmlns:a16="http://schemas.microsoft.com/office/drawing/2014/main" id="{30B874CD-5EE8-6A85-29AF-9C9CACE564B9}"/>
              </a:ext>
            </a:extLst>
          </p:cNvPr>
          <p:cNvGrpSpPr/>
          <p:nvPr/>
        </p:nvGrpSpPr>
        <p:grpSpPr>
          <a:xfrm>
            <a:off x="4202295" y="2327230"/>
            <a:ext cx="1265908" cy="1239217"/>
            <a:chOff x="10539207" y="2308194"/>
            <a:chExt cx="584952" cy="1265159"/>
          </a:xfrm>
        </p:grpSpPr>
        <p:sp>
          <p:nvSpPr>
            <p:cNvPr id="4" name="Forma libre: forma 3">
              <a:extLst>
                <a:ext uri="{FF2B5EF4-FFF2-40B4-BE49-F238E27FC236}">
                  <a16:creationId xmlns:a16="http://schemas.microsoft.com/office/drawing/2014/main" id="{BAA1E36C-4835-ECD4-9A60-A810E4F920C0}"/>
                </a:ext>
              </a:extLst>
            </p:cNvPr>
            <p:cNvSpPr/>
            <p:nvPr/>
          </p:nvSpPr>
          <p:spPr>
            <a:xfrm>
              <a:off x="10539207" y="2308194"/>
              <a:ext cx="584757" cy="409406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solidFill>
              <a:srgbClr val="92D05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5" name="Forma libre: forma 4">
              <a:extLst>
                <a:ext uri="{FF2B5EF4-FFF2-40B4-BE49-F238E27FC236}">
                  <a16:creationId xmlns:a16="http://schemas.microsoft.com/office/drawing/2014/main" id="{80A85877-2A0A-E712-E31E-F74C7CEE5734}"/>
                </a:ext>
              </a:extLst>
            </p:cNvPr>
            <p:cNvSpPr/>
            <p:nvPr/>
          </p:nvSpPr>
          <p:spPr>
            <a:xfrm>
              <a:off x="10539402" y="2738244"/>
              <a:ext cx="584757" cy="409406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solidFill>
              <a:srgbClr val="92D05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/>
            </a:p>
          </p:txBody>
        </p:sp>
        <p:sp>
          <p:nvSpPr>
            <p:cNvPr id="6" name="Forma libre: forma 5">
              <a:extLst>
                <a:ext uri="{FF2B5EF4-FFF2-40B4-BE49-F238E27FC236}">
                  <a16:creationId xmlns:a16="http://schemas.microsoft.com/office/drawing/2014/main" id="{2A74CEF5-5D9D-05BD-4CD7-1B6D498067E5}"/>
                </a:ext>
              </a:extLst>
            </p:cNvPr>
            <p:cNvSpPr/>
            <p:nvPr/>
          </p:nvSpPr>
          <p:spPr>
            <a:xfrm>
              <a:off x="10539402" y="3163947"/>
              <a:ext cx="584757" cy="409406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solidFill>
              <a:srgbClr val="92D05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/>
            </a:p>
          </p:txBody>
        </p:sp>
      </p:grpSp>
      <p:graphicFrame>
        <p:nvGraphicFramePr>
          <p:cNvPr id="7" name="Tabla 6">
            <a:extLst>
              <a:ext uri="{FF2B5EF4-FFF2-40B4-BE49-F238E27FC236}">
                <a16:creationId xmlns:a16="http://schemas.microsoft.com/office/drawing/2014/main" id="{51379E46-9968-62BF-32E1-34A009FC88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6632313"/>
              </p:ext>
            </p:extLst>
          </p:nvPr>
        </p:nvGraphicFramePr>
        <p:xfrm>
          <a:off x="295655" y="4161050"/>
          <a:ext cx="5330299" cy="211156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50037">
                  <a:extLst>
                    <a:ext uri="{9D8B030D-6E8A-4147-A177-3AD203B41FA5}">
                      <a16:colId xmlns:a16="http://schemas.microsoft.com/office/drawing/2014/main" val="2356671237"/>
                    </a:ext>
                  </a:extLst>
                </a:gridCol>
                <a:gridCol w="1072560">
                  <a:extLst>
                    <a:ext uri="{9D8B030D-6E8A-4147-A177-3AD203B41FA5}">
                      <a16:colId xmlns:a16="http://schemas.microsoft.com/office/drawing/2014/main" val="3190337053"/>
                    </a:ext>
                  </a:extLst>
                </a:gridCol>
                <a:gridCol w="2174372">
                  <a:extLst>
                    <a:ext uri="{9D8B030D-6E8A-4147-A177-3AD203B41FA5}">
                      <a16:colId xmlns:a16="http://schemas.microsoft.com/office/drawing/2014/main" val="28440571"/>
                    </a:ext>
                  </a:extLst>
                </a:gridCol>
                <a:gridCol w="1433330">
                  <a:extLst>
                    <a:ext uri="{9D8B030D-6E8A-4147-A177-3AD203B41FA5}">
                      <a16:colId xmlns:a16="http://schemas.microsoft.com/office/drawing/2014/main" val="3764832832"/>
                    </a:ext>
                  </a:extLst>
                </a:gridCol>
              </a:tblGrid>
              <a:tr h="422313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4306494"/>
                  </a:ext>
                </a:extLst>
              </a:tr>
              <a:tr h="422313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BAJO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Código 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% de Ejecución Cupos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2853776298"/>
                  </a:ext>
                </a:extLst>
              </a:tr>
              <a:tr h="42231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ATLÁNTICO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79,65%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653484812"/>
                  </a:ext>
                </a:extLst>
              </a:tr>
              <a:tr h="42231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DISTRITO CAPITAL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81,05%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648277588"/>
                  </a:ext>
                </a:extLst>
              </a:tr>
              <a:tr h="42231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76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VALLE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85,35%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4022045241"/>
                  </a:ext>
                </a:extLst>
              </a:tr>
            </a:tbl>
          </a:graphicData>
        </a:graphic>
      </p:graphicFrame>
      <p:grpSp>
        <p:nvGrpSpPr>
          <p:cNvPr id="8" name="Grupo 7">
            <a:extLst>
              <a:ext uri="{FF2B5EF4-FFF2-40B4-BE49-F238E27FC236}">
                <a16:creationId xmlns:a16="http://schemas.microsoft.com/office/drawing/2014/main" id="{17D381A5-ACF0-BB2F-93DC-45DB6870E8F5}"/>
              </a:ext>
            </a:extLst>
          </p:cNvPr>
          <p:cNvGrpSpPr/>
          <p:nvPr/>
        </p:nvGrpSpPr>
        <p:grpSpPr>
          <a:xfrm>
            <a:off x="4203262" y="5006821"/>
            <a:ext cx="1169408" cy="1248075"/>
            <a:chOff x="4923915" y="4996206"/>
            <a:chExt cx="410360" cy="1149176"/>
          </a:xfrm>
          <a:solidFill>
            <a:srgbClr val="FFFF00">
              <a:alpha val="30000"/>
            </a:srgbClr>
          </a:solidFill>
        </p:grpSpPr>
        <p:sp>
          <p:nvSpPr>
            <p:cNvPr id="9" name="Forma libre: forma 8">
              <a:extLst>
                <a:ext uri="{FF2B5EF4-FFF2-40B4-BE49-F238E27FC236}">
                  <a16:creationId xmlns:a16="http://schemas.microsoft.com/office/drawing/2014/main" id="{A082AFFE-B436-1B1C-B0FB-19D3113208B5}"/>
                </a:ext>
              </a:extLst>
            </p:cNvPr>
            <p:cNvSpPr/>
            <p:nvPr/>
          </p:nvSpPr>
          <p:spPr>
            <a:xfrm>
              <a:off x="4923915" y="4996206"/>
              <a:ext cx="376052" cy="367483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10" name="Forma libre: forma 9">
              <a:extLst>
                <a:ext uri="{FF2B5EF4-FFF2-40B4-BE49-F238E27FC236}">
                  <a16:creationId xmlns:a16="http://schemas.microsoft.com/office/drawing/2014/main" id="{2183DF3E-7CFD-90C3-09DD-8F3BC5973621}"/>
                </a:ext>
              </a:extLst>
            </p:cNvPr>
            <p:cNvSpPr/>
            <p:nvPr/>
          </p:nvSpPr>
          <p:spPr>
            <a:xfrm>
              <a:off x="4923915" y="5391313"/>
              <a:ext cx="375011" cy="367482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29" name="Forma libre: forma 28">
              <a:extLst>
                <a:ext uri="{FF2B5EF4-FFF2-40B4-BE49-F238E27FC236}">
                  <a16:creationId xmlns:a16="http://schemas.microsoft.com/office/drawing/2014/main" id="{B6BD88A6-0664-49EF-11B4-501ECA382731}"/>
                </a:ext>
              </a:extLst>
            </p:cNvPr>
            <p:cNvSpPr/>
            <p:nvPr/>
          </p:nvSpPr>
          <p:spPr>
            <a:xfrm>
              <a:off x="4923915" y="5787119"/>
              <a:ext cx="410360" cy="358263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solidFill>
              <a:srgbClr val="38AA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</p:grpSp>
      <p:graphicFrame>
        <p:nvGraphicFramePr>
          <p:cNvPr id="33" name="Tabla 32">
            <a:extLst>
              <a:ext uri="{FF2B5EF4-FFF2-40B4-BE49-F238E27FC236}">
                <a16:creationId xmlns:a16="http://schemas.microsoft.com/office/drawing/2014/main" id="{830F560B-98B2-0427-0CC4-92ED2AEC497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7171523"/>
              </p:ext>
            </p:extLst>
          </p:nvPr>
        </p:nvGraphicFramePr>
        <p:xfrm>
          <a:off x="6280276" y="1474608"/>
          <a:ext cx="5421300" cy="210751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4531">
                  <a:extLst>
                    <a:ext uri="{9D8B030D-6E8A-4147-A177-3AD203B41FA5}">
                      <a16:colId xmlns:a16="http://schemas.microsoft.com/office/drawing/2014/main" val="444633070"/>
                    </a:ext>
                  </a:extLst>
                </a:gridCol>
                <a:gridCol w="535477">
                  <a:extLst>
                    <a:ext uri="{9D8B030D-6E8A-4147-A177-3AD203B41FA5}">
                      <a16:colId xmlns:a16="http://schemas.microsoft.com/office/drawing/2014/main" val="901240649"/>
                    </a:ext>
                  </a:extLst>
                </a:gridCol>
                <a:gridCol w="929783">
                  <a:extLst>
                    <a:ext uri="{9D8B030D-6E8A-4147-A177-3AD203B41FA5}">
                      <a16:colId xmlns:a16="http://schemas.microsoft.com/office/drawing/2014/main" val="433214073"/>
                    </a:ext>
                  </a:extLst>
                </a:gridCol>
                <a:gridCol w="481930">
                  <a:extLst>
                    <a:ext uri="{9D8B030D-6E8A-4147-A177-3AD203B41FA5}">
                      <a16:colId xmlns:a16="http://schemas.microsoft.com/office/drawing/2014/main" val="1151030510"/>
                    </a:ext>
                  </a:extLst>
                </a:gridCol>
                <a:gridCol w="2433987">
                  <a:extLst>
                    <a:ext uri="{9D8B030D-6E8A-4147-A177-3AD203B41FA5}">
                      <a16:colId xmlns:a16="http://schemas.microsoft.com/office/drawing/2014/main" val="3128649209"/>
                    </a:ext>
                  </a:extLst>
                </a:gridCol>
                <a:gridCol w="715592">
                  <a:extLst>
                    <a:ext uri="{9D8B030D-6E8A-4147-A177-3AD203B41FA5}">
                      <a16:colId xmlns:a16="http://schemas.microsoft.com/office/drawing/2014/main" val="1660462145"/>
                    </a:ext>
                  </a:extLst>
                </a:gridCol>
              </a:tblGrid>
              <a:tr h="339193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CENTRO DE FORMACIÓN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4383665"/>
                  </a:ext>
                </a:extLst>
              </a:tr>
              <a:tr h="438956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ALTO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Código 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Código Centro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Centro de Formación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% de Ejecución Cupos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45770047"/>
                  </a:ext>
                </a:extLst>
              </a:tr>
              <a:tr h="33919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20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CESAR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9521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u="none" strike="noStrike">
                          <a:effectLst/>
                        </a:rPr>
                        <a:t>CENTRO DE INNOVACIÓN Y DE GESTIÓN EMPRESARIAL Y CULTURAL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107,74%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886931133"/>
                  </a:ext>
                </a:extLst>
              </a:tr>
              <a:tr h="33919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ANTIOQUIA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9504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u="none" strike="noStrike">
                          <a:effectLst/>
                        </a:rPr>
                        <a:t>COMPLEJO TECNOLOGICO AGROINDUSTRIAL, PECUARIO Y TURISTICO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106,36%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2054258462"/>
                  </a:ext>
                </a:extLst>
              </a:tr>
              <a:tr h="62892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54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NORTE DE SANTANDER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9119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u="none" strike="noStrike">
                          <a:effectLst/>
                        </a:rPr>
                        <a:t>CENTRO DE FORMACIÓN PARA EL DESARROLLO RURAL Y MINERO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105,97%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987023647"/>
                  </a:ext>
                </a:extLst>
              </a:tr>
            </a:tbl>
          </a:graphicData>
        </a:graphic>
      </p:graphicFrame>
      <p:grpSp>
        <p:nvGrpSpPr>
          <p:cNvPr id="34" name="Grupo 33">
            <a:extLst>
              <a:ext uri="{FF2B5EF4-FFF2-40B4-BE49-F238E27FC236}">
                <a16:creationId xmlns:a16="http://schemas.microsoft.com/office/drawing/2014/main" id="{407F6861-9560-DD27-BCA1-DE88824A85AC}"/>
              </a:ext>
            </a:extLst>
          </p:cNvPr>
          <p:cNvGrpSpPr/>
          <p:nvPr/>
        </p:nvGrpSpPr>
        <p:grpSpPr>
          <a:xfrm>
            <a:off x="11001170" y="2271029"/>
            <a:ext cx="700409" cy="1293516"/>
            <a:chOff x="10539402" y="2308195"/>
            <a:chExt cx="603654" cy="1346960"/>
          </a:xfrm>
          <a:solidFill>
            <a:srgbClr val="FF6C00">
              <a:alpha val="20000"/>
            </a:srgbClr>
          </a:solidFill>
        </p:grpSpPr>
        <p:sp>
          <p:nvSpPr>
            <p:cNvPr id="35" name="Forma libre: forma 34">
              <a:extLst>
                <a:ext uri="{FF2B5EF4-FFF2-40B4-BE49-F238E27FC236}">
                  <a16:creationId xmlns:a16="http://schemas.microsoft.com/office/drawing/2014/main" id="{538C6617-FFF2-D8FE-B462-813468C3CBED}"/>
                </a:ext>
              </a:extLst>
            </p:cNvPr>
            <p:cNvSpPr/>
            <p:nvPr/>
          </p:nvSpPr>
          <p:spPr>
            <a:xfrm>
              <a:off x="10539402" y="2308195"/>
              <a:ext cx="603654" cy="329946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38" name="Forma libre: forma 37">
              <a:extLst>
                <a:ext uri="{FF2B5EF4-FFF2-40B4-BE49-F238E27FC236}">
                  <a16:creationId xmlns:a16="http://schemas.microsoft.com/office/drawing/2014/main" id="{76DE9FC1-B7A5-F590-7021-4B21FF876DB7}"/>
                </a:ext>
              </a:extLst>
            </p:cNvPr>
            <p:cNvSpPr/>
            <p:nvPr/>
          </p:nvSpPr>
          <p:spPr>
            <a:xfrm>
              <a:off x="10539402" y="2681400"/>
              <a:ext cx="584757" cy="329947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/>
            </a:p>
          </p:txBody>
        </p:sp>
        <p:sp>
          <p:nvSpPr>
            <p:cNvPr id="39" name="Forma libre: forma 38">
              <a:extLst>
                <a:ext uri="{FF2B5EF4-FFF2-40B4-BE49-F238E27FC236}">
                  <a16:creationId xmlns:a16="http://schemas.microsoft.com/office/drawing/2014/main" id="{6A8D7B10-A49E-FB08-CC16-A618E7E4E316}"/>
                </a:ext>
              </a:extLst>
            </p:cNvPr>
            <p:cNvSpPr/>
            <p:nvPr/>
          </p:nvSpPr>
          <p:spPr>
            <a:xfrm>
              <a:off x="10539402" y="3040787"/>
              <a:ext cx="603651" cy="614368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</p:grpSp>
      <p:graphicFrame>
        <p:nvGraphicFramePr>
          <p:cNvPr id="40" name="Tabla 39">
            <a:extLst>
              <a:ext uri="{FF2B5EF4-FFF2-40B4-BE49-F238E27FC236}">
                <a16:creationId xmlns:a16="http://schemas.microsoft.com/office/drawing/2014/main" id="{4F22E174-13FD-5685-4A75-FF26E8DD9A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4595338"/>
              </p:ext>
            </p:extLst>
          </p:nvPr>
        </p:nvGraphicFramePr>
        <p:xfrm>
          <a:off x="6280276" y="4176722"/>
          <a:ext cx="5421300" cy="207817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4531">
                  <a:extLst>
                    <a:ext uri="{9D8B030D-6E8A-4147-A177-3AD203B41FA5}">
                      <a16:colId xmlns:a16="http://schemas.microsoft.com/office/drawing/2014/main" val="1317612194"/>
                    </a:ext>
                  </a:extLst>
                </a:gridCol>
                <a:gridCol w="535477">
                  <a:extLst>
                    <a:ext uri="{9D8B030D-6E8A-4147-A177-3AD203B41FA5}">
                      <a16:colId xmlns:a16="http://schemas.microsoft.com/office/drawing/2014/main" val="3335301025"/>
                    </a:ext>
                  </a:extLst>
                </a:gridCol>
                <a:gridCol w="929783">
                  <a:extLst>
                    <a:ext uri="{9D8B030D-6E8A-4147-A177-3AD203B41FA5}">
                      <a16:colId xmlns:a16="http://schemas.microsoft.com/office/drawing/2014/main" val="3965565562"/>
                    </a:ext>
                  </a:extLst>
                </a:gridCol>
                <a:gridCol w="481930">
                  <a:extLst>
                    <a:ext uri="{9D8B030D-6E8A-4147-A177-3AD203B41FA5}">
                      <a16:colId xmlns:a16="http://schemas.microsoft.com/office/drawing/2014/main" val="2210015182"/>
                    </a:ext>
                  </a:extLst>
                </a:gridCol>
                <a:gridCol w="2433987">
                  <a:extLst>
                    <a:ext uri="{9D8B030D-6E8A-4147-A177-3AD203B41FA5}">
                      <a16:colId xmlns:a16="http://schemas.microsoft.com/office/drawing/2014/main" val="663980475"/>
                    </a:ext>
                  </a:extLst>
                </a:gridCol>
                <a:gridCol w="715592">
                  <a:extLst>
                    <a:ext uri="{9D8B030D-6E8A-4147-A177-3AD203B41FA5}">
                      <a16:colId xmlns:a16="http://schemas.microsoft.com/office/drawing/2014/main" val="4135587277"/>
                    </a:ext>
                  </a:extLst>
                </a:gridCol>
              </a:tblGrid>
              <a:tr h="383067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CENTRO DE FORMACIÓN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0738217"/>
                  </a:ext>
                </a:extLst>
              </a:tr>
              <a:tr h="464486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BAJO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Código 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Código Centro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Centro de Formación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% de Ejecución Cupos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570354326"/>
                  </a:ext>
                </a:extLst>
              </a:tr>
              <a:tr h="383067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 ATLÁNTICO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9208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u="none" strike="noStrike">
                          <a:effectLst/>
                        </a:rPr>
                        <a:t>CENTRO INDUSTRIAL Y DE AVIACION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69,42%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794265317"/>
                  </a:ext>
                </a:extLst>
              </a:tr>
              <a:tr h="46448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DISTRITO CAPITAL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9404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CENTRO DE GESTIÓN ADMINISTRATIVA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76,28%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708533131"/>
                  </a:ext>
                </a:extLst>
              </a:tr>
              <a:tr h="383067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73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TOLIMA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9123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CENTRO AGROPECUARIO LA GRANJA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76,29%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2614932068"/>
                  </a:ext>
                </a:extLst>
              </a:tr>
            </a:tbl>
          </a:graphicData>
        </a:graphic>
      </p:graphicFrame>
      <p:grpSp>
        <p:nvGrpSpPr>
          <p:cNvPr id="41" name="Grupo 40">
            <a:extLst>
              <a:ext uri="{FF2B5EF4-FFF2-40B4-BE49-F238E27FC236}">
                <a16:creationId xmlns:a16="http://schemas.microsoft.com/office/drawing/2014/main" id="{8CB9998D-3CFD-5B37-C3D7-81E7B4956C77}"/>
              </a:ext>
            </a:extLst>
          </p:cNvPr>
          <p:cNvGrpSpPr/>
          <p:nvPr/>
        </p:nvGrpSpPr>
        <p:grpSpPr>
          <a:xfrm>
            <a:off x="10985838" y="5045540"/>
            <a:ext cx="592047" cy="1209359"/>
            <a:chOff x="4923915" y="4996206"/>
            <a:chExt cx="375011" cy="1220324"/>
          </a:xfrm>
          <a:solidFill>
            <a:srgbClr val="FFFF00">
              <a:alpha val="30196"/>
            </a:srgbClr>
          </a:solidFill>
        </p:grpSpPr>
        <p:sp>
          <p:nvSpPr>
            <p:cNvPr id="42" name="Forma libre: forma 41">
              <a:extLst>
                <a:ext uri="{FF2B5EF4-FFF2-40B4-BE49-F238E27FC236}">
                  <a16:creationId xmlns:a16="http://schemas.microsoft.com/office/drawing/2014/main" id="{C5F4293A-8E1E-F54C-DDB5-1F62DBCE29F0}"/>
                </a:ext>
              </a:extLst>
            </p:cNvPr>
            <p:cNvSpPr/>
            <p:nvPr/>
          </p:nvSpPr>
          <p:spPr>
            <a:xfrm>
              <a:off x="4924956" y="4996206"/>
              <a:ext cx="328227" cy="359999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solidFill>
              <a:srgbClr val="FF00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43" name="Forma libre: forma 42">
              <a:extLst>
                <a:ext uri="{FF2B5EF4-FFF2-40B4-BE49-F238E27FC236}">
                  <a16:creationId xmlns:a16="http://schemas.microsoft.com/office/drawing/2014/main" id="{DA7C4262-980D-8674-8BCA-991D4738BBBE}"/>
                </a:ext>
              </a:extLst>
            </p:cNvPr>
            <p:cNvSpPr/>
            <p:nvPr/>
          </p:nvSpPr>
          <p:spPr>
            <a:xfrm>
              <a:off x="4923915" y="5377542"/>
              <a:ext cx="375011" cy="446345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/>
            </a:p>
          </p:txBody>
        </p:sp>
        <p:sp>
          <p:nvSpPr>
            <p:cNvPr id="44" name="Forma libre: forma 43">
              <a:extLst>
                <a:ext uri="{FF2B5EF4-FFF2-40B4-BE49-F238E27FC236}">
                  <a16:creationId xmlns:a16="http://schemas.microsoft.com/office/drawing/2014/main" id="{9D1F1D93-245C-D55F-CE2E-2EA562471D1C}"/>
                </a:ext>
              </a:extLst>
            </p:cNvPr>
            <p:cNvSpPr/>
            <p:nvPr/>
          </p:nvSpPr>
          <p:spPr>
            <a:xfrm>
              <a:off x="4923915" y="5845226"/>
              <a:ext cx="375011" cy="371304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</p:grpSp>
    </p:spTree>
    <p:extLst>
      <p:ext uri="{BB962C8B-B14F-4D97-AF65-F5344CB8AC3E}">
        <p14:creationId xmlns:p14="http://schemas.microsoft.com/office/powerpoint/2010/main" val="17110051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CuadroTexto 53">
            <a:extLst>
              <a:ext uri="{FF2B5EF4-FFF2-40B4-BE49-F238E27FC236}">
                <a16:creationId xmlns:a16="http://schemas.microsoft.com/office/drawing/2014/main" id="{F07E9546-EAED-5735-5C27-E0A1113F87FB}"/>
              </a:ext>
            </a:extLst>
          </p:cNvPr>
          <p:cNvSpPr txBox="1"/>
          <p:nvPr/>
        </p:nvSpPr>
        <p:spPr>
          <a:xfrm>
            <a:off x="733314" y="163583"/>
            <a:ext cx="9457607" cy="480131"/>
          </a:xfrm>
          <a:prstGeom prst="rect">
            <a:avLst/>
          </a:prstGeom>
        </p:spPr>
        <p:txBody>
          <a:bodyPr/>
          <a:lstStyle>
            <a:defPPr>
              <a:defRPr lang="es-CO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rgbClr val="00314D"/>
                </a:solidFill>
                <a:latin typeface="Work Sans" pitchFamily="2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3200" b="1" i="0" u="none" strike="noStrike" kern="1200" cap="none" spc="0" normalizeH="0" baseline="0" noProof="0" dirty="0">
                <a:ln>
                  <a:noFill/>
                </a:ln>
                <a:solidFill>
                  <a:srgbClr val="00324D"/>
                </a:solidFill>
                <a:effectLst/>
                <a:uLnTx/>
                <a:uFillTx/>
                <a:latin typeface="Work Sans" pitchFamily="2" charset="0"/>
                <a:ea typeface="+mj-ea"/>
                <a:cs typeface="+mj-cs"/>
              </a:rPr>
              <a:t>Formación Profesional </a:t>
            </a:r>
            <a:r>
              <a:rPr lang="es-MX" sz="3200" dirty="0" err="1">
                <a:solidFill>
                  <a:srgbClr val="00324D"/>
                </a:solidFill>
              </a:rPr>
              <a:t>CampeSENA</a:t>
            </a:r>
            <a:endParaRPr kumimoji="0" lang="es-MX" sz="3200" b="1" i="0" u="none" strike="noStrike" kern="1200" cap="none" spc="0" normalizeH="0" baseline="0" noProof="0" dirty="0">
              <a:ln>
                <a:noFill/>
              </a:ln>
              <a:solidFill>
                <a:srgbClr val="38AA00"/>
              </a:solidFill>
              <a:effectLst/>
              <a:uLnTx/>
              <a:uFillTx/>
              <a:latin typeface="Work Sans" pitchFamily="2" charset="0"/>
              <a:ea typeface="+mj-ea"/>
              <a:cs typeface="+mj-cs"/>
            </a:endParaRPr>
          </a:p>
        </p:txBody>
      </p:sp>
      <p:pic>
        <p:nvPicPr>
          <p:cNvPr id="55" name="Gráfico 54">
            <a:extLst>
              <a:ext uri="{FF2B5EF4-FFF2-40B4-BE49-F238E27FC236}">
                <a16:creationId xmlns:a16="http://schemas.microsoft.com/office/drawing/2014/main" id="{E94C7E13-1760-A28C-AB2B-87F3804CD8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V="1">
            <a:off x="52095" y="937680"/>
            <a:ext cx="3065317" cy="45719"/>
          </a:xfrm>
          <a:prstGeom prst="rect">
            <a:avLst/>
          </a:prstGeom>
        </p:spPr>
      </p:pic>
      <p:sp>
        <p:nvSpPr>
          <p:cNvPr id="64" name="Rectángulo 63">
            <a:extLst>
              <a:ext uri="{FF2B5EF4-FFF2-40B4-BE49-F238E27FC236}">
                <a16:creationId xmlns:a16="http://schemas.microsoft.com/office/drawing/2014/main" id="{F0724F3D-6922-A1EE-E872-E5F3CA61E0C8}"/>
              </a:ext>
            </a:extLst>
          </p:cNvPr>
          <p:cNvSpPr/>
          <p:nvPr/>
        </p:nvSpPr>
        <p:spPr>
          <a:xfrm>
            <a:off x="-66258" y="6808642"/>
            <a:ext cx="12192000" cy="49358"/>
          </a:xfrm>
          <a:prstGeom prst="rect">
            <a:avLst/>
          </a:prstGeom>
          <a:solidFill>
            <a:srgbClr val="38A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Work Sans "/>
              <a:ea typeface="+mn-ea"/>
              <a:cs typeface="+mn-cs"/>
            </a:endParaRPr>
          </a:p>
        </p:txBody>
      </p:sp>
      <p:graphicFrame>
        <p:nvGraphicFramePr>
          <p:cNvPr id="15" name="Diagrama 14">
            <a:extLst>
              <a:ext uri="{FF2B5EF4-FFF2-40B4-BE49-F238E27FC236}">
                <a16:creationId xmlns:a16="http://schemas.microsoft.com/office/drawing/2014/main" id="{30032164-7362-44D5-A82A-0DAC7CDFAD5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65404445"/>
              </p:ext>
            </p:extLst>
          </p:nvPr>
        </p:nvGraphicFramePr>
        <p:xfrm>
          <a:off x="124287" y="1240788"/>
          <a:ext cx="11833934" cy="52895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23" name="Flecha: hacia arriba 22">
            <a:extLst>
              <a:ext uri="{FF2B5EF4-FFF2-40B4-BE49-F238E27FC236}">
                <a16:creationId xmlns:a16="http://schemas.microsoft.com/office/drawing/2014/main" id="{3CA25136-CCFE-4489-B98C-7FC37AC77D86}"/>
              </a:ext>
            </a:extLst>
          </p:cNvPr>
          <p:cNvSpPr/>
          <p:nvPr/>
        </p:nvSpPr>
        <p:spPr>
          <a:xfrm>
            <a:off x="5857239" y="1313813"/>
            <a:ext cx="383103" cy="1458157"/>
          </a:xfrm>
          <a:prstGeom prst="upArrow">
            <a:avLst/>
          </a:prstGeom>
          <a:solidFill>
            <a:srgbClr val="FF6C00"/>
          </a:solidFill>
          <a:ln>
            <a:solidFill>
              <a:srgbClr val="FF6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7" name="Flecha: hacia arriba 26">
            <a:extLst>
              <a:ext uri="{FF2B5EF4-FFF2-40B4-BE49-F238E27FC236}">
                <a16:creationId xmlns:a16="http://schemas.microsoft.com/office/drawing/2014/main" id="{0D796B2D-08B8-466F-9060-50572B7CB89F}"/>
              </a:ext>
            </a:extLst>
          </p:cNvPr>
          <p:cNvSpPr/>
          <p:nvPr/>
        </p:nvSpPr>
        <p:spPr>
          <a:xfrm rot="10800000">
            <a:off x="5851837" y="4901981"/>
            <a:ext cx="383103" cy="1458157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graphicFrame>
        <p:nvGraphicFramePr>
          <p:cNvPr id="6" name="Tabla 5">
            <a:extLst>
              <a:ext uri="{FF2B5EF4-FFF2-40B4-BE49-F238E27FC236}">
                <a16:creationId xmlns:a16="http://schemas.microsoft.com/office/drawing/2014/main" id="{5D363580-14BC-2034-942B-97EB53E7C3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4041164"/>
              </p:ext>
            </p:extLst>
          </p:nvPr>
        </p:nvGraphicFramePr>
        <p:xfrm>
          <a:off x="350365" y="1342576"/>
          <a:ext cx="5256079" cy="228851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0986">
                  <a:extLst>
                    <a:ext uri="{9D8B030D-6E8A-4147-A177-3AD203B41FA5}">
                      <a16:colId xmlns:a16="http://schemas.microsoft.com/office/drawing/2014/main" val="3627076728"/>
                    </a:ext>
                  </a:extLst>
                </a:gridCol>
                <a:gridCol w="1057625">
                  <a:extLst>
                    <a:ext uri="{9D8B030D-6E8A-4147-A177-3AD203B41FA5}">
                      <a16:colId xmlns:a16="http://schemas.microsoft.com/office/drawing/2014/main" val="644610686"/>
                    </a:ext>
                  </a:extLst>
                </a:gridCol>
                <a:gridCol w="2144096">
                  <a:extLst>
                    <a:ext uri="{9D8B030D-6E8A-4147-A177-3AD203B41FA5}">
                      <a16:colId xmlns:a16="http://schemas.microsoft.com/office/drawing/2014/main" val="200672448"/>
                    </a:ext>
                  </a:extLst>
                </a:gridCol>
                <a:gridCol w="1413372">
                  <a:extLst>
                    <a:ext uri="{9D8B030D-6E8A-4147-A177-3AD203B41FA5}">
                      <a16:colId xmlns:a16="http://schemas.microsoft.com/office/drawing/2014/main" val="1218558854"/>
                    </a:ext>
                  </a:extLst>
                </a:gridCol>
              </a:tblGrid>
              <a:tr h="457703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2722578"/>
                  </a:ext>
                </a:extLst>
              </a:tr>
              <a:tr h="457703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ALTO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Código 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% de Ejecución Cupos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378149016"/>
                  </a:ext>
                </a:extLst>
              </a:tr>
              <a:tr h="45770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85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CASANARE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177,47%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598649585"/>
                  </a:ext>
                </a:extLst>
              </a:tr>
              <a:tr h="45770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88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SAN ANDRÉS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152,00%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430956617"/>
                  </a:ext>
                </a:extLst>
              </a:tr>
              <a:tr h="45770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AMAZONAS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100,00%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655148462"/>
                  </a:ext>
                </a:extLst>
              </a:tr>
            </a:tbl>
          </a:graphicData>
        </a:graphic>
      </p:graphicFrame>
      <p:grpSp>
        <p:nvGrpSpPr>
          <p:cNvPr id="7" name="Grupo 6">
            <a:extLst>
              <a:ext uri="{FF2B5EF4-FFF2-40B4-BE49-F238E27FC236}">
                <a16:creationId xmlns:a16="http://schemas.microsoft.com/office/drawing/2014/main" id="{66CD1351-4F20-A2FE-1CFE-CEA4B7EDB542}"/>
              </a:ext>
            </a:extLst>
          </p:cNvPr>
          <p:cNvGrpSpPr/>
          <p:nvPr/>
        </p:nvGrpSpPr>
        <p:grpSpPr>
          <a:xfrm>
            <a:off x="4201323" y="2284716"/>
            <a:ext cx="1391018" cy="1328456"/>
            <a:chOff x="4919398" y="2297731"/>
            <a:chExt cx="601472" cy="1018725"/>
          </a:xfrm>
          <a:solidFill>
            <a:srgbClr val="FFC000">
              <a:alpha val="20000"/>
            </a:srgbClr>
          </a:solidFill>
        </p:grpSpPr>
        <p:sp>
          <p:nvSpPr>
            <p:cNvPr id="9" name="Forma libre: forma 8">
              <a:extLst>
                <a:ext uri="{FF2B5EF4-FFF2-40B4-BE49-F238E27FC236}">
                  <a16:creationId xmlns:a16="http://schemas.microsoft.com/office/drawing/2014/main" id="{CFF1DACB-D2EA-5C46-FD55-F128A4C1E6D2}"/>
                </a:ext>
              </a:extLst>
            </p:cNvPr>
            <p:cNvSpPr/>
            <p:nvPr/>
          </p:nvSpPr>
          <p:spPr>
            <a:xfrm>
              <a:off x="4919398" y="2297731"/>
              <a:ext cx="601471" cy="319384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solidFill>
              <a:srgbClr val="FF6C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10" name="Forma libre: forma 9">
              <a:extLst>
                <a:ext uri="{FF2B5EF4-FFF2-40B4-BE49-F238E27FC236}">
                  <a16:creationId xmlns:a16="http://schemas.microsoft.com/office/drawing/2014/main" id="{568D6B5E-191C-6D2B-E17D-32B80495BF6D}"/>
                </a:ext>
              </a:extLst>
            </p:cNvPr>
            <p:cNvSpPr/>
            <p:nvPr/>
          </p:nvSpPr>
          <p:spPr>
            <a:xfrm>
              <a:off x="4919398" y="2641856"/>
              <a:ext cx="601472" cy="319384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solidFill>
              <a:srgbClr val="FF6C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25" name="Forma libre: forma 24">
              <a:extLst>
                <a:ext uri="{FF2B5EF4-FFF2-40B4-BE49-F238E27FC236}">
                  <a16:creationId xmlns:a16="http://schemas.microsoft.com/office/drawing/2014/main" id="{651452DC-B1A7-98A0-91C1-67A039F78BCA}"/>
                </a:ext>
              </a:extLst>
            </p:cNvPr>
            <p:cNvSpPr/>
            <p:nvPr/>
          </p:nvSpPr>
          <p:spPr>
            <a:xfrm>
              <a:off x="4919398" y="2997072"/>
              <a:ext cx="601471" cy="319384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solidFill>
              <a:srgbClr val="38AA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/>
            </a:p>
          </p:txBody>
        </p:sp>
      </p:grpSp>
      <p:graphicFrame>
        <p:nvGraphicFramePr>
          <p:cNvPr id="26" name="Tabla 25">
            <a:extLst>
              <a:ext uri="{FF2B5EF4-FFF2-40B4-BE49-F238E27FC236}">
                <a16:creationId xmlns:a16="http://schemas.microsoft.com/office/drawing/2014/main" id="{14276837-5404-7A49-815F-9CC8A0459D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9848873"/>
              </p:ext>
            </p:extLst>
          </p:nvPr>
        </p:nvGraphicFramePr>
        <p:xfrm>
          <a:off x="6394281" y="1342576"/>
          <a:ext cx="5256081" cy="227059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14641">
                  <a:extLst>
                    <a:ext uri="{9D8B030D-6E8A-4147-A177-3AD203B41FA5}">
                      <a16:colId xmlns:a16="http://schemas.microsoft.com/office/drawing/2014/main" val="2113874986"/>
                    </a:ext>
                  </a:extLst>
                </a:gridCol>
                <a:gridCol w="519158">
                  <a:extLst>
                    <a:ext uri="{9D8B030D-6E8A-4147-A177-3AD203B41FA5}">
                      <a16:colId xmlns:a16="http://schemas.microsoft.com/office/drawing/2014/main" val="1800085424"/>
                    </a:ext>
                  </a:extLst>
                </a:gridCol>
                <a:gridCol w="901447">
                  <a:extLst>
                    <a:ext uri="{9D8B030D-6E8A-4147-A177-3AD203B41FA5}">
                      <a16:colId xmlns:a16="http://schemas.microsoft.com/office/drawing/2014/main" val="3528475760"/>
                    </a:ext>
                  </a:extLst>
                </a:gridCol>
                <a:gridCol w="467242">
                  <a:extLst>
                    <a:ext uri="{9D8B030D-6E8A-4147-A177-3AD203B41FA5}">
                      <a16:colId xmlns:a16="http://schemas.microsoft.com/office/drawing/2014/main" val="1311201911"/>
                    </a:ext>
                  </a:extLst>
                </a:gridCol>
                <a:gridCol w="2359809">
                  <a:extLst>
                    <a:ext uri="{9D8B030D-6E8A-4147-A177-3AD203B41FA5}">
                      <a16:colId xmlns:a16="http://schemas.microsoft.com/office/drawing/2014/main" val="3723906444"/>
                    </a:ext>
                  </a:extLst>
                </a:gridCol>
                <a:gridCol w="693784">
                  <a:extLst>
                    <a:ext uri="{9D8B030D-6E8A-4147-A177-3AD203B41FA5}">
                      <a16:colId xmlns:a16="http://schemas.microsoft.com/office/drawing/2014/main" val="215736449"/>
                    </a:ext>
                  </a:extLst>
                </a:gridCol>
              </a:tblGrid>
              <a:tr h="241125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CENTRO DE FORMACIÓN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0766267"/>
                  </a:ext>
                </a:extLst>
              </a:tr>
              <a:tr h="607836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ALTO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Código Regional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Código Centro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Centro de Formación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% de Ejecución Cupos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395323393"/>
                  </a:ext>
                </a:extLst>
              </a:tr>
              <a:tr h="60783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DISTRITO CAPITAL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9212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u="none" strike="noStrike" dirty="0">
                          <a:effectLst/>
                        </a:rPr>
                        <a:t>CENTRO DE MANUFACTURA EN TEXTILES Y CUERO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205,42%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2624089191"/>
                  </a:ext>
                </a:extLst>
              </a:tr>
              <a:tr h="406899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17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CALDAS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9219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CENTRO DE AUTOMATIZACION INDUSTRIAL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203,92%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4285673289"/>
                  </a:ext>
                </a:extLst>
              </a:tr>
              <a:tr h="406899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68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SANTANDER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9225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u="none" strike="noStrike">
                          <a:effectLst/>
                        </a:rPr>
                        <a:t>CENTRO INDUSTRIAL DEL DISEÑO Y LA MANUFACTURA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202,76%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240932048"/>
                  </a:ext>
                </a:extLst>
              </a:tr>
            </a:tbl>
          </a:graphicData>
        </a:graphic>
      </p:graphicFrame>
      <p:grpSp>
        <p:nvGrpSpPr>
          <p:cNvPr id="28" name="Grupo 27">
            <a:extLst>
              <a:ext uri="{FF2B5EF4-FFF2-40B4-BE49-F238E27FC236}">
                <a16:creationId xmlns:a16="http://schemas.microsoft.com/office/drawing/2014/main" id="{2ED822AC-F89F-DDFF-8F6B-48B2FB578C4E}"/>
              </a:ext>
            </a:extLst>
          </p:cNvPr>
          <p:cNvGrpSpPr/>
          <p:nvPr/>
        </p:nvGrpSpPr>
        <p:grpSpPr>
          <a:xfrm>
            <a:off x="10960855" y="2208626"/>
            <a:ext cx="672107" cy="1394416"/>
            <a:chOff x="4919397" y="2308193"/>
            <a:chExt cx="601473" cy="1006751"/>
          </a:xfrm>
          <a:solidFill>
            <a:srgbClr val="FF6C00">
              <a:alpha val="20000"/>
            </a:srgbClr>
          </a:solidFill>
        </p:grpSpPr>
        <p:sp>
          <p:nvSpPr>
            <p:cNvPr id="29" name="Forma libre: forma 28">
              <a:extLst>
                <a:ext uri="{FF2B5EF4-FFF2-40B4-BE49-F238E27FC236}">
                  <a16:creationId xmlns:a16="http://schemas.microsoft.com/office/drawing/2014/main" id="{BD288619-476C-F856-E1D4-49F6723944D5}"/>
                </a:ext>
              </a:extLst>
            </p:cNvPr>
            <p:cNvSpPr/>
            <p:nvPr/>
          </p:nvSpPr>
          <p:spPr>
            <a:xfrm>
              <a:off x="4919398" y="2308193"/>
              <a:ext cx="601471" cy="429127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30" name="Forma libre: forma 29">
              <a:extLst>
                <a:ext uri="{FF2B5EF4-FFF2-40B4-BE49-F238E27FC236}">
                  <a16:creationId xmlns:a16="http://schemas.microsoft.com/office/drawing/2014/main" id="{F533C4B9-7E91-EC13-C0C6-B1F3E8AA0FB7}"/>
                </a:ext>
              </a:extLst>
            </p:cNvPr>
            <p:cNvSpPr/>
            <p:nvPr/>
          </p:nvSpPr>
          <p:spPr>
            <a:xfrm>
              <a:off x="4919398" y="2750996"/>
              <a:ext cx="601472" cy="270564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31" name="Forma libre: forma 30">
              <a:extLst>
                <a:ext uri="{FF2B5EF4-FFF2-40B4-BE49-F238E27FC236}">
                  <a16:creationId xmlns:a16="http://schemas.microsoft.com/office/drawing/2014/main" id="{CC0B547D-B8CC-68A6-0847-82A5AB37EC7C}"/>
                </a:ext>
              </a:extLst>
            </p:cNvPr>
            <p:cNvSpPr/>
            <p:nvPr/>
          </p:nvSpPr>
          <p:spPr>
            <a:xfrm>
              <a:off x="4919397" y="3044380"/>
              <a:ext cx="601471" cy="270564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</p:grpSp>
      <p:graphicFrame>
        <p:nvGraphicFramePr>
          <p:cNvPr id="32" name="Tabla 31">
            <a:extLst>
              <a:ext uri="{FF2B5EF4-FFF2-40B4-BE49-F238E27FC236}">
                <a16:creationId xmlns:a16="http://schemas.microsoft.com/office/drawing/2014/main" id="{2A33B4BC-7452-94C8-B3C5-4C105F3312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7054864"/>
              </p:ext>
            </p:extLst>
          </p:nvPr>
        </p:nvGraphicFramePr>
        <p:xfrm>
          <a:off x="350365" y="4142823"/>
          <a:ext cx="5241974" cy="216239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39266">
                  <a:extLst>
                    <a:ext uri="{9D8B030D-6E8A-4147-A177-3AD203B41FA5}">
                      <a16:colId xmlns:a16="http://schemas.microsoft.com/office/drawing/2014/main" val="926008997"/>
                    </a:ext>
                  </a:extLst>
                </a:gridCol>
                <a:gridCol w="1054787">
                  <a:extLst>
                    <a:ext uri="{9D8B030D-6E8A-4147-A177-3AD203B41FA5}">
                      <a16:colId xmlns:a16="http://schemas.microsoft.com/office/drawing/2014/main" val="3423233935"/>
                    </a:ext>
                  </a:extLst>
                </a:gridCol>
                <a:gridCol w="2138342">
                  <a:extLst>
                    <a:ext uri="{9D8B030D-6E8A-4147-A177-3AD203B41FA5}">
                      <a16:colId xmlns:a16="http://schemas.microsoft.com/office/drawing/2014/main" val="661328863"/>
                    </a:ext>
                  </a:extLst>
                </a:gridCol>
                <a:gridCol w="1409579">
                  <a:extLst>
                    <a:ext uri="{9D8B030D-6E8A-4147-A177-3AD203B41FA5}">
                      <a16:colId xmlns:a16="http://schemas.microsoft.com/office/drawing/2014/main" val="1733055848"/>
                    </a:ext>
                  </a:extLst>
                </a:gridCol>
              </a:tblGrid>
              <a:tr h="432478"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>
                          <a:effectLst/>
                        </a:rPr>
                        <a:t>REGIONAL</a:t>
                      </a:r>
                      <a:endParaRPr lang="es-CO" sz="11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9436259"/>
                  </a:ext>
                </a:extLst>
              </a:tr>
              <a:tr h="432478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>
                          <a:effectLst/>
                        </a:rPr>
                        <a:t>BAJO</a:t>
                      </a:r>
                      <a:endParaRPr lang="es-CO" sz="11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>
                          <a:effectLst/>
                        </a:rPr>
                        <a:t>Código Regional</a:t>
                      </a:r>
                      <a:endParaRPr lang="es-CO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>
                          <a:effectLst/>
                        </a:rPr>
                        <a:t>Regional</a:t>
                      </a:r>
                      <a:endParaRPr lang="es-CO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>
                          <a:effectLst/>
                        </a:rPr>
                        <a:t>% de Ejecución Cupos</a:t>
                      </a:r>
                      <a:endParaRPr lang="es-CO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016284996"/>
                  </a:ext>
                </a:extLst>
              </a:tr>
              <a:tr h="432478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>
                          <a:effectLst/>
                        </a:rPr>
                        <a:t>99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>
                          <a:effectLst/>
                        </a:rPr>
                        <a:t>REGIONAL VICHADA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 dirty="0">
                          <a:effectLst/>
                        </a:rPr>
                        <a:t>55,10%</a:t>
                      </a:r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2380965743"/>
                  </a:ext>
                </a:extLst>
              </a:tr>
              <a:tr h="432478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>
                          <a:effectLst/>
                        </a:rPr>
                        <a:t>70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>
                          <a:effectLst/>
                        </a:rPr>
                        <a:t>REGIONAL SUCRE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 dirty="0">
                          <a:effectLst/>
                        </a:rPr>
                        <a:t>55,59%</a:t>
                      </a:r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957713501"/>
                  </a:ext>
                </a:extLst>
              </a:tr>
              <a:tr h="432478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>
                          <a:effectLst/>
                        </a:rPr>
                        <a:t>95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>
                          <a:effectLst/>
                        </a:rPr>
                        <a:t>REGIONAL GUAVIARE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 dirty="0">
                          <a:effectLst/>
                        </a:rPr>
                        <a:t>64,29%</a:t>
                      </a:r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789162119"/>
                  </a:ext>
                </a:extLst>
              </a:tr>
            </a:tbl>
          </a:graphicData>
        </a:graphic>
      </p:graphicFrame>
      <p:grpSp>
        <p:nvGrpSpPr>
          <p:cNvPr id="41" name="Grupo 40">
            <a:extLst>
              <a:ext uri="{FF2B5EF4-FFF2-40B4-BE49-F238E27FC236}">
                <a16:creationId xmlns:a16="http://schemas.microsoft.com/office/drawing/2014/main" id="{05BD0859-935A-806B-2BB2-199AD6B65520}"/>
              </a:ext>
            </a:extLst>
          </p:cNvPr>
          <p:cNvGrpSpPr/>
          <p:nvPr/>
        </p:nvGrpSpPr>
        <p:grpSpPr>
          <a:xfrm>
            <a:off x="4197276" y="5005073"/>
            <a:ext cx="970675" cy="1284707"/>
            <a:chOff x="4914356" y="4962967"/>
            <a:chExt cx="96161" cy="1101748"/>
          </a:xfrm>
          <a:solidFill>
            <a:srgbClr val="FFFF00">
              <a:alpha val="30196"/>
            </a:srgbClr>
          </a:solidFill>
        </p:grpSpPr>
        <p:sp>
          <p:nvSpPr>
            <p:cNvPr id="42" name="Forma libre: forma 41">
              <a:extLst>
                <a:ext uri="{FF2B5EF4-FFF2-40B4-BE49-F238E27FC236}">
                  <a16:creationId xmlns:a16="http://schemas.microsoft.com/office/drawing/2014/main" id="{EA9A9FE6-B219-FB6B-A4D0-F02958E24276}"/>
                </a:ext>
              </a:extLst>
            </p:cNvPr>
            <p:cNvSpPr/>
            <p:nvPr/>
          </p:nvSpPr>
          <p:spPr>
            <a:xfrm>
              <a:off x="4914927" y="4962967"/>
              <a:ext cx="73627" cy="360000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43" name="Forma libre: forma 42">
              <a:extLst>
                <a:ext uri="{FF2B5EF4-FFF2-40B4-BE49-F238E27FC236}">
                  <a16:creationId xmlns:a16="http://schemas.microsoft.com/office/drawing/2014/main" id="{610D8D2C-5E07-F9DB-22C1-9A4F5727D85B}"/>
                </a:ext>
              </a:extLst>
            </p:cNvPr>
            <p:cNvSpPr/>
            <p:nvPr/>
          </p:nvSpPr>
          <p:spPr>
            <a:xfrm>
              <a:off x="4914356" y="5348413"/>
              <a:ext cx="80709" cy="339480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44" name="Forma libre: forma 43">
              <a:extLst>
                <a:ext uri="{FF2B5EF4-FFF2-40B4-BE49-F238E27FC236}">
                  <a16:creationId xmlns:a16="http://schemas.microsoft.com/office/drawing/2014/main" id="{A5F1962C-2CF0-12C7-491E-D14BA7D12C53}"/>
                </a:ext>
              </a:extLst>
            </p:cNvPr>
            <p:cNvSpPr/>
            <p:nvPr/>
          </p:nvSpPr>
          <p:spPr>
            <a:xfrm>
              <a:off x="4915535" y="5704717"/>
              <a:ext cx="94982" cy="359998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</p:grpSp>
      <p:graphicFrame>
        <p:nvGraphicFramePr>
          <p:cNvPr id="45" name="Tabla 44">
            <a:extLst>
              <a:ext uri="{FF2B5EF4-FFF2-40B4-BE49-F238E27FC236}">
                <a16:creationId xmlns:a16="http://schemas.microsoft.com/office/drawing/2014/main" id="{B39D09D3-88A6-C011-9646-15DD3457E5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5990581"/>
              </p:ext>
            </p:extLst>
          </p:nvPr>
        </p:nvGraphicFramePr>
        <p:xfrm>
          <a:off x="6390986" y="4158266"/>
          <a:ext cx="5241975" cy="213151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13797">
                  <a:extLst>
                    <a:ext uri="{9D8B030D-6E8A-4147-A177-3AD203B41FA5}">
                      <a16:colId xmlns:a16="http://schemas.microsoft.com/office/drawing/2014/main" val="2726807680"/>
                    </a:ext>
                  </a:extLst>
                </a:gridCol>
                <a:gridCol w="517765">
                  <a:extLst>
                    <a:ext uri="{9D8B030D-6E8A-4147-A177-3AD203B41FA5}">
                      <a16:colId xmlns:a16="http://schemas.microsoft.com/office/drawing/2014/main" val="1320961166"/>
                    </a:ext>
                  </a:extLst>
                </a:gridCol>
                <a:gridCol w="899028">
                  <a:extLst>
                    <a:ext uri="{9D8B030D-6E8A-4147-A177-3AD203B41FA5}">
                      <a16:colId xmlns:a16="http://schemas.microsoft.com/office/drawing/2014/main" val="540341982"/>
                    </a:ext>
                  </a:extLst>
                </a:gridCol>
                <a:gridCol w="465988">
                  <a:extLst>
                    <a:ext uri="{9D8B030D-6E8A-4147-A177-3AD203B41FA5}">
                      <a16:colId xmlns:a16="http://schemas.microsoft.com/office/drawing/2014/main" val="29451508"/>
                    </a:ext>
                  </a:extLst>
                </a:gridCol>
                <a:gridCol w="2353475">
                  <a:extLst>
                    <a:ext uri="{9D8B030D-6E8A-4147-A177-3AD203B41FA5}">
                      <a16:colId xmlns:a16="http://schemas.microsoft.com/office/drawing/2014/main" val="3549673739"/>
                    </a:ext>
                  </a:extLst>
                </a:gridCol>
                <a:gridCol w="691922">
                  <a:extLst>
                    <a:ext uri="{9D8B030D-6E8A-4147-A177-3AD203B41FA5}">
                      <a16:colId xmlns:a16="http://schemas.microsoft.com/office/drawing/2014/main" val="3584116545"/>
                    </a:ext>
                  </a:extLst>
                </a:gridCol>
              </a:tblGrid>
              <a:tr h="226355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CENTRO DE FORMACIÓN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968459"/>
                  </a:ext>
                </a:extLst>
              </a:tr>
              <a:tr h="570604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BAJO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Código 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Código Centro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Centro de Formación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% de Ejecución Cupos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118393835"/>
                  </a:ext>
                </a:extLst>
              </a:tr>
              <a:tr h="38197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BOYACÁ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9551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u="none" strike="noStrike">
                          <a:effectLst/>
                        </a:rPr>
                        <a:t>CENTRO DE LA INNOVACIÓN AGROINDUSTRIAL Y DE SERVICIOS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2,97%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511838559"/>
                  </a:ext>
                </a:extLst>
              </a:tr>
              <a:tr h="57060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VICHADA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9531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u="none" strike="noStrike">
                          <a:effectLst/>
                        </a:rPr>
                        <a:t>CENTRO DE PRODUCCIÓN Y TRANSFORMACION AGROINDUSTRIAL DE LA ORINOQUÍA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55,10%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2135859018"/>
                  </a:ext>
                </a:extLst>
              </a:tr>
              <a:tr h="38197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GUAVIARE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9533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CENTRO DE DESARROLLO AGROINDUSTRIAL, TURISTICO Y TECNOLOGICO DEL GUAVIARE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64,29%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2072021048"/>
                  </a:ext>
                </a:extLst>
              </a:tr>
            </a:tbl>
          </a:graphicData>
        </a:graphic>
      </p:graphicFrame>
      <p:grpSp>
        <p:nvGrpSpPr>
          <p:cNvPr id="46" name="Grupo 45">
            <a:extLst>
              <a:ext uri="{FF2B5EF4-FFF2-40B4-BE49-F238E27FC236}">
                <a16:creationId xmlns:a16="http://schemas.microsoft.com/office/drawing/2014/main" id="{1E3FEA88-6E12-BF52-FD22-0D216B3A5B0E}"/>
              </a:ext>
            </a:extLst>
          </p:cNvPr>
          <p:cNvGrpSpPr/>
          <p:nvPr/>
        </p:nvGrpSpPr>
        <p:grpSpPr>
          <a:xfrm>
            <a:off x="10947096" y="4958688"/>
            <a:ext cx="412281" cy="1320456"/>
            <a:chOff x="4744617" y="5370659"/>
            <a:chExt cx="19383" cy="1327319"/>
          </a:xfrm>
        </p:grpSpPr>
        <p:sp>
          <p:nvSpPr>
            <p:cNvPr id="52" name="Forma libre: forma 51">
              <a:extLst>
                <a:ext uri="{FF2B5EF4-FFF2-40B4-BE49-F238E27FC236}">
                  <a16:creationId xmlns:a16="http://schemas.microsoft.com/office/drawing/2014/main" id="{A846B6FC-C056-CBCC-0192-CE06511D1083}"/>
                </a:ext>
              </a:extLst>
            </p:cNvPr>
            <p:cNvSpPr/>
            <p:nvPr/>
          </p:nvSpPr>
          <p:spPr>
            <a:xfrm>
              <a:off x="4745373" y="5370659"/>
              <a:ext cx="4939" cy="362518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solidFill>
              <a:srgbClr val="FF0000">
                <a:alpha val="3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48" name="Forma libre: forma 47">
              <a:extLst>
                <a:ext uri="{FF2B5EF4-FFF2-40B4-BE49-F238E27FC236}">
                  <a16:creationId xmlns:a16="http://schemas.microsoft.com/office/drawing/2014/main" id="{6756D737-C990-4CBB-964E-4E0DCEB4E60B}"/>
                </a:ext>
              </a:extLst>
            </p:cNvPr>
            <p:cNvSpPr/>
            <p:nvPr/>
          </p:nvSpPr>
          <p:spPr>
            <a:xfrm>
              <a:off x="4745130" y="5773757"/>
              <a:ext cx="15238" cy="548906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solidFill>
              <a:srgbClr val="FFFF00">
                <a:alpha val="3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49" name="Forma libre: forma 48">
              <a:extLst>
                <a:ext uri="{FF2B5EF4-FFF2-40B4-BE49-F238E27FC236}">
                  <a16:creationId xmlns:a16="http://schemas.microsoft.com/office/drawing/2014/main" id="{90E22EF3-C6F2-7204-E80D-591345F8C775}"/>
                </a:ext>
              </a:extLst>
            </p:cNvPr>
            <p:cNvSpPr/>
            <p:nvPr/>
          </p:nvSpPr>
          <p:spPr>
            <a:xfrm>
              <a:off x="4744617" y="6333354"/>
              <a:ext cx="19383" cy="364624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solidFill>
              <a:srgbClr val="FFFF00">
                <a:alpha val="3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</p:grpSp>
    </p:spTree>
    <p:extLst>
      <p:ext uri="{BB962C8B-B14F-4D97-AF65-F5344CB8AC3E}">
        <p14:creationId xmlns:p14="http://schemas.microsoft.com/office/powerpoint/2010/main" val="17127229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CuadroTexto 53">
            <a:extLst>
              <a:ext uri="{FF2B5EF4-FFF2-40B4-BE49-F238E27FC236}">
                <a16:creationId xmlns:a16="http://schemas.microsoft.com/office/drawing/2014/main" id="{F07E9546-EAED-5735-5C27-E0A1113F87FB}"/>
              </a:ext>
            </a:extLst>
          </p:cNvPr>
          <p:cNvSpPr txBox="1"/>
          <p:nvPr/>
        </p:nvSpPr>
        <p:spPr>
          <a:xfrm>
            <a:off x="733314" y="200159"/>
            <a:ext cx="9457607" cy="480131"/>
          </a:xfrm>
          <a:prstGeom prst="rect">
            <a:avLst/>
          </a:prstGeom>
        </p:spPr>
        <p:txBody>
          <a:bodyPr/>
          <a:lstStyle>
            <a:defPPr>
              <a:defRPr lang="es-CO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rgbClr val="00314D"/>
                </a:solidFill>
                <a:latin typeface="Work Sans" pitchFamily="2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3200" b="1" i="0" u="none" strike="noStrike" kern="1200" cap="none" spc="0" normalizeH="0" baseline="0" noProof="0" dirty="0">
                <a:ln>
                  <a:noFill/>
                </a:ln>
                <a:solidFill>
                  <a:srgbClr val="00324D"/>
                </a:solidFill>
                <a:effectLst/>
                <a:uLnTx/>
                <a:uFillTx/>
                <a:latin typeface="Work Sans" pitchFamily="2" charset="0"/>
                <a:ea typeface="+mj-ea"/>
                <a:cs typeface="+mj-cs"/>
              </a:rPr>
              <a:t>Formación </a:t>
            </a:r>
            <a:r>
              <a:rPr lang="es-MX" sz="3200" dirty="0">
                <a:solidFill>
                  <a:srgbClr val="00324D"/>
                </a:solidFill>
              </a:rPr>
              <a:t>Profesional </a:t>
            </a:r>
            <a:r>
              <a:rPr lang="es-MX" sz="3200" dirty="0" err="1">
                <a:solidFill>
                  <a:srgbClr val="00324D"/>
                </a:solidFill>
              </a:rPr>
              <a:t>CampeSENA</a:t>
            </a:r>
            <a:endParaRPr kumimoji="0" lang="es-MX" sz="3200" b="1" i="0" u="none" strike="noStrike" kern="1200" cap="none" spc="0" normalizeH="0" baseline="0" noProof="0" dirty="0">
              <a:ln>
                <a:noFill/>
              </a:ln>
              <a:solidFill>
                <a:srgbClr val="38AA00"/>
              </a:solidFill>
              <a:effectLst/>
              <a:uLnTx/>
              <a:uFillTx/>
              <a:latin typeface="Work Sans" pitchFamily="2" charset="0"/>
              <a:ea typeface="+mj-ea"/>
              <a:cs typeface="+mj-cs"/>
            </a:endParaRPr>
          </a:p>
        </p:txBody>
      </p:sp>
      <p:pic>
        <p:nvPicPr>
          <p:cNvPr id="55" name="Gráfico 54">
            <a:extLst>
              <a:ext uri="{FF2B5EF4-FFF2-40B4-BE49-F238E27FC236}">
                <a16:creationId xmlns:a16="http://schemas.microsoft.com/office/drawing/2014/main" id="{E94C7E13-1760-A28C-AB2B-87F3804CD8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V="1">
            <a:off x="52095" y="937680"/>
            <a:ext cx="3065317" cy="45719"/>
          </a:xfrm>
          <a:prstGeom prst="rect">
            <a:avLst/>
          </a:prstGeom>
        </p:spPr>
      </p:pic>
      <p:sp>
        <p:nvSpPr>
          <p:cNvPr id="64" name="Rectángulo 63">
            <a:extLst>
              <a:ext uri="{FF2B5EF4-FFF2-40B4-BE49-F238E27FC236}">
                <a16:creationId xmlns:a16="http://schemas.microsoft.com/office/drawing/2014/main" id="{F0724F3D-6922-A1EE-E872-E5F3CA61E0C8}"/>
              </a:ext>
            </a:extLst>
          </p:cNvPr>
          <p:cNvSpPr/>
          <p:nvPr/>
        </p:nvSpPr>
        <p:spPr>
          <a:xfrm>
            <a:off x="-66258" y="6808642"/>
            <a:ext cx="12192000" cy="49358"/>
          </a:xfrm>
          <a:prstGeom prst="rect">
            <a:avLst/>
          </a:prstGeom>
          <a:solidFill>
            <a:srgbClr val="38A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Work Sans "/>
              <a:ea typeface="+mn-ea"/>
              <a:cs typeface="+mn-cs"/>
            </a:endParaRPr>
          </a:p>
        </p:txBody>
      </p:sp>
      <p:graphicFrame>
        <p:nvGraphicFramePr>
          <p:cNvPr id="15" name="Diagrama 14">
            <a:extLst>
              <a:ext uri="{FF2B5EF4-FFF2-40B4-BE49-F238E27FC236}">
                <a16:creationId xmlns:a16="http://schemas.microsoft.com/office/drawing/2014/main" id="{30032164-7362-44D5-A82A-0DAC7CDFAD5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99784858"/>
              </p:ext>
            </p:extLst>
          </p:nvPr>
        </p:nvGraphicFramePr>
        <p:xfrm>
          <a:off x="124287" y="1240788"/>
          <a:ext cx="11833934" cy="52895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23" name="Flecha: hacia arriba 22">
            <a:extLst>
              <a:ext uri="{FF2B5EF4-FFF2-40B4-BE49-F238E27FC236}">
                <a16:creationId xmlns:a16="http://schemas.microsoft.com/office/drawing/2014/main" id="{3CA25136-CCFE-4489-B98C-7FC37AC77D86}"/>
              </a:ext>
            </a:extLst>
          </p:cNvPr>
          <p:cNvSpPr/>
          <p:nvPr/>
        </p:nvSpPr>
        <p:spPr>
          <a:xfrm>
            <a:off x="5838189" y="1420350"/>
            <a:ext cx="383103" cy="1458157"/>
          </a:xfrm>
          <a:prstGeom prst="upArrow">
            <a:avLst/>
          </a:prstGeom>
          <a:solidFill>
            <a:srgbClr val="FF6C00"/>
          </a:solidFill>
          <a:ln>
            <a:solidFill>
              <a:srgbClr val="FF6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7" name="Flecha: hacia arriba 26">
            <a:extLst>
              <a:ext uri="{FF2B5EF4-FFF2-40B4-BE49-F238E27FC236}">
                <a16:creationId xmlns:a16="http://schemas.microsoft.com/office/drawing/2014/main" id="{0D796B2D-08B8-466F-9060-50572B7CB89F}"/>
              </a:ext>
            </a:extLst>
          </p:cNvPr>
          <p:cNvSpPr/>
          <p:nvPr/>
        </p:nvSpPr>
        <p:spPr>
          <a:xfrm rot="10800000">
            <a:off x="5838190" y="4865456"/>
            <a:ext cx="383103" cy="1458157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E2A4F6FD-FCAE-6122-C31E-2E6BDBFEB2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3488111"/>
              </p:ext>
            </p:extLst>
          </p:nvPr>
        </p:nvGraphicFramePr>
        <p:xfrm>
          <a:off x="297114" y="1440956"/>
          <a:ext cx="5322050" cy="21168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9031">
                  <a:extLst>
                    <a:ext uri="{9D8B030D-6E8A-4147-A177-3AD203B41FA5}">
                      <a16:colId xmlns:a16="http://schemas.microsoft.com/office/drawing/2014/main" val="2768578126"/>
                    </a:ext>
                  </a:extLst>
                </a:gridCol>
                <a:gridCol w="1070900">
                  <a:extLst>
                    <a:ext uri="{9D8B030D-6E8A-4147-A177-3AD203B41FA5}">
                      <a16:colId xmlns:a16="http://schemas.microsoft.com/office/drawing/2014/main" val="5424653"/>
                    </a:ext>
                  </a:extLst>
                </a:gridCol>
                <a:gridCol w="2171007">
                  <a:extLst>
                    <a:ext uri="{9D8B030D-6E8A-4147-A177-3AD203B41FA5}">
                      <a16:colId xmlns:a16="http://schemas.microsoft.com/office/drawing/2014/main" val="1706192961"/>
                    </a:ext>
                  </a:extLst>
                </a:gridCol>
                <a:gridCol w="1431112">
                  <a:extLst>
                    <a:ext uri="{9D8B030D-6E8A-4147-A177-3AD203B41FA5}">
                      <a16:colId xmlns:a16="http://schemas.microsoft.com/office/drawing/2014/main" val="923024876"/>
                    </a:ext>
                  </a:extLst>
                </a:gridCol>
              </a:tblGrid>
              <a:tr h="423365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8141399"/>
                  </a:ext>
                </a:extLst>
              </a:tr>
              <a:tr h="423365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ALTO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Código 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% de Ejecución Cupos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151386898"/>
                  </a:ext>
                </a:extLst>
              </a:tr>
              <a:tr h="42336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63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QUINDÍO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193,59%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722006268"/>
                  </a:ext>
                </a:extLst>
              </a:tr>
              <a:tr h="42336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44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GUAJIRA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172,22%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640211533"/>
                  </a:ext>
                </a:extLst>
              </a:tr>
              <a:tr h="42336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50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META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162,72%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772470365"/>
                  </a:ext>
                </a:extLst>
              </a:tr>
            </a:tbl>
          </a:graphicData>
        </a:graphic>
      </p:graphicFrame>
      <p:grpSp>
        <p:nvGrpSpPr>
          <p:cNvPr id="3" name="Grupo 2">
            <a:extLst>
              <a:ext uri="{FF2B5EF4-FFF2-40B4-BE49-F238E27FC236}">
                <a16:creationId xmlns:a16="http://schemas.microsoft.com/office/drawing/2014/main" id="{CB225CC2-EF37-366F-1157-C5620D5AA971}"/>
              </a:ext>
            </a:extLst>
          </p:cNvPr>
          <p:cNvGrpSpPr/>
          <p:nvPr/>
        </p:nvGrpSpPr>
        <p:grpSpPr>
          <a:xfrm>
            <a:off x="4212110" y="2291714"/>
            <a:ext cx="1395293" cy="1254687"/>
            <a:chOff x="10531785" y="2327716"/>
            <a:chExt cx="669222" cy="1271691"/>
          </a:xfrm>
          <a:solidFill>
            <a:srgbClr val="FF6C00">
              <a:alpha val="20000"/>
            </a:srgbClr>
          </a:solidFill>
        </p:grpSpPr>
        <p:sp>
          <p:nvSpPr>
            <p:cNvPr id="4" name="Forma libre: forma 3">
              <a:extLst>
                <a:ext uri="{FF2B5EF4-FFF2-40B4-BE49-F238E27FC236}">
                  <a16:creationId xmlns:a16="http://schemas.microsoft.com/office/drawing/2014/main" id="{C164F481-0CA8-774D-111E-85C754BA6B93}"/>
                </a:ext>
              </a:extLst>
            </p:cNvPr>
            <p:cNvSpPr/>
            <p:nvPr/>
          </p:nvSpPr>
          <p:spPr>
            <a:xfrm>
              <a:off x="10531785" y="2327716"/>
              <a:ext cx="665882" cy="420173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5" name="Forma libre: forma 4">
              <a:extLst>
                <a:ext uri="{FF2B5EF4-FFF2-40B4-BE49-F238E27FC236}">
                  <a16:creationId xmlns:a16="http://schemas.microsoft.com/office/drawing/2014/main" id="{4383158E-03BE-A9FA-A0FE-64289A384E2F}"/>
                </a:ext>
              </a:extLst>
            </p:cNvPr>
            <p:cNvSpPr/>
            <p:nvPr/>
          </p:nvSpPr>
          <p:spPr>
            <a:xfrm>
              <a:off x="10535125" y="2757960"/>
              <a:ext cx="665882" cy="412935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6" name="Forma libre: forma 5">
              <a:extLst>
                <a:ext uri="{FF2B5EF4-FFF2-40B4-BE49-F238E27FC236}">
                  <a16:creationId xmlns:a16="http://schemas.microsoft.com/office/drawing/2014/main" id="{F9A1217E-3F78-D316-96A3-5DB6E6CA2A20}"/>
                </a:ext>
              </a:extLst>
            </p:cNvPr>
            <p:cNvSpPr/>
            <p:nvPr/>
          </p:nvSpPr>
          <p:spPr>
            <a:xfrm>
              <a:off x="10535125" y="3191330"/>
              <a:ext cx="662542" cy="408077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</p:grpSp>
      <p:graphicFrame>
        <p:nvGraphicFramePr>
          <p:cNvPr id="31" name="Tabla 30">
            <a:extLst>
              <a:ext uri="{FF2B5EF4-FFF2-40B4-BE49-F238E27FC236}">
                <a16:creationId xmlns:a16="http://schemas.microsoft.com/office/drawing/2014/main" id="{D86EDAA7-19AB-0A00-900A-8DAFF1EEA0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4707908"/>
              </p:ext>
            </p:extLst>
          </p:nvPr>
        </p:nvGraphicFramePr>
        <p:xfrm>
          <a:off x="297114" y="4166491"/>
          <a:ext cx="5297284" cy="215615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6011">
                  <a:extLst>
                    <a:ext uri="{9D8B030D-6E8A-4147-A177-3AD203B41FA5}">
                      <a16:colId xmlns:a16="http://schemas.microsoft.com/office/drawing/2014/main" val="402698473"/>
                    </a:ext>
                  </a:extLst>
                </a:gridCol>
                <a:gridCol w="1065917">
                  <a:extLst>
                    <a:ext uri="{9D8B030D-6E8A-4147-A177-3AD203B41FA5}">
                      <a16:colId xmlns:a16="http://schemas.microsoft.com/office/drawing/2014/main" val="2670834000"/>
                    </a:ext>
                  </a:extLst>
                </a:gridCol>
                <a:gridCol w="2160904">
                  <a:extLst>
                    <a:ext uri="{9D8B030D-6E8A-4147-A177-3AD203B41FA5}">
                      <a16:colId xmlns:a16="http://schemas.microsoft.com/office/drawing/2014/main" val="3839810952"/>
                    </a:ext>
                  </a:extLst>
                </a:gridCol>
                <a:gridCol w="1424452">
                  <a:extLst>
                    <a:ext uri="{9D8B030D-6E8A-4147-A177-3AD203B41FA5}">
                      <a16:colId xmlns:a16="http://schemas.microsoft.com/office/drawing/2014/main" val="578917020"/>
                    </a:ext>
                  </a:extLst>
                </a:gridCol>
              </a:tblGrid>
              <a:tr h="431231"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>
                          <a:effectLst/>
                        </a:rPr>
                        <a:t>REGIONAL</a:t>
                      </a:r>
                      <a:endParaRPr lang="es-CO" sz="11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198836"/>
                  </a:ext>
                </a:extLst>
              </a:tr>
              <a:tr h="431231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>
                          <a:effectLst/>
                        </a:rPr>
                        <a:t>BAJO</a:t>
                      </a:r>
                      <a:endParaRPr lang="es-CO" sz="11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>
                          <a:effectLst/>
                        </a:rPr>
                        <a:t>Código Regional</a:t>
                      </a:r>
                      <a:endParaRPr lang="es-CO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>
                          <a:effectLst/>
                        </a:rPr>
                        <a:t>Regional</a:t>
                      </a:r>
                      <a:endParaRPr lang="es-CO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>
                          <a:effectLst/>
                        </a:rPr>
                        <a:t>% de Ejecución Cupos</a:t>
                      </a:r>
                      <a:endParaRPr lang="es-CO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993053915"/>
                  </a:ext>
                </a:extLst>
              </a:tr>
              <a:tr h="43123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>
                          <a:effectLst/>
                        </a:rPr>
                        <a:t>47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>
                          <a:effectLst/>
                        </a:rPr>
                        <a:t>REGIONAL MAGDALENA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>
                          <a:effectLst/>
                        </a:rPr>
                        <a:t>68,31%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622618627"/>
                  </a:ext>
                </a:extLst>
              </a:tr>
              <a:tr h="43123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>
                          <a:effectLst/>
                        </a:rPr>
                        <a:t>52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>
                          <a:effectLst/>
                        </a:rPr>
                        <a:t>REGIONAL NARIÑO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>
                          <a:effectLst/>
                        </a:rPr>
                        <a:t>96,43%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875227815"/>
                  </a:ext>
                </a:extLst>
              </a:tr>
              <a:tr h="43123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>
                          <a:effectLst/>
                        </a:rPr>
                        <a:t>41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>
                          <a:effectLst/>
                        </a:rPr>
                        <a:t>REGIONAL HUILA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 dirty="0">
                          <a:effectLst/>
                        </a:rPr>
                        <a:t>99,74%</a:t>
                      </a:r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2218932628"/>
                  </a:ext>
                </a:extLst>
              </a:tr>
            </a:tbl>
          </a:graphicData>
        </a:graphic>
      </p:graphicFrame>
      <p:grpSp>
        <p:nvGrpSpPr>
          <p:cNvPr id="32" name="Grupo 31">
            <a:extLst>
              <a:ext uri="{FF2B5EF4-FFF2-40B4-BE49-F238E27FC236}">
                <a16:creationId xmlns:a16="http://schemas.microsoft.com/office/drawing/2014/main" id="{50271FA7-53DF-0183-AC5A-8FB164AA11A3}"/>
              </a:ext>
            </a:extLst>
          </p:cNvPr>
          <p:cNvGrpSpPr/>
          <p:nvPr/>
        </p:nvGrpSpPr>
        <p:grpSpPr>
          <a:xfrm>
            <a:off x="4195714" y="5036986"/>
            <a:ext cx="1349825" cy="1292404"/>
            <a:chOff x="4923907" y="4996206"/>
            <a:chExt cx="814016" cy="1133225"/>
          </a:xfrm>
          <a:solidFill>
            <a:srgbClr val="38AA00">
              <a:alpha val="30196"/>
            </a:srgbClr>
          </a:solidFill>
        </p:grpSpPr>
        <p:sp>
          <p:nvSpPr>
            <p:cNvPr id="33" name="Forma libre: forma 32">
              <a:extLst>
                <a:ext uri="{FF2B5EF4-FFF2-40B4-BE49-F238E27FC236}">
                  <a16:creationId xmlns:a16="http://schemas.microsoft.com/office/drawing/2014/main" id="{15D380FA-551C-0816-AB66-9630D465DBCD}"/>
                </a:ext>
              </a:extLst>
            </p:cNvPr>
            <p:cNvSpPr/>
            <p:nvPr/>
          </p:nvSpPr>
          <p:spPr>
            <a:xfrm>
              <a:off x="4924956" y="4996206"/>
              <a:ext cx="554046" cy="370825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34" name="Forma libre: forma 33">
              <a:extLst>
                <a:ext uri="{FF2B5EF4-FFF2-40B4-BE49-F238E27FC236}">
                  <a16:creationId xmlns:a16="http://schemas.microsoft.com/office/drawing/2014/main" id="{67D27524-6495-8D12-012C-36C20E1C6DDF}"/>
                </a:ext>
              </a:extLst>
            </p:cNvPr>
            <p:cNvSpPr/>
            <p:nvPr/>
          </p:nvSpPr>
          <p:spPr>
            <a:xfrm>
              <a:off x="4923915" y="5391313"/>
              <a:ext cx="750458" cy="344464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/>
            </a:p>
          </p:txBody>
        </p:sp>
        <p:sp>
          <p:nvSpPr>
            <p:cNvPr id="35" name="Forma libre: forma 34">
              <a:extLst>
                <a:ext uri="{FF2B5EF4-FFF2-40B4-BE49-F238E27FC236}">
                  <a16:creationId xmlns:a16="http://schemas.microsoft.com/office/drawing/2014/main" id="{FF80CF58-0949-32F7-F30C-CB4CABEFD9C7}"/>
                </a:ext>
              </a:extLst>
            </p:cNvPr>
            <p:cNvSpPr/>
            <p:nvPr/>
          </p:nvSpPr>
          <p:spPr>
            <a:xfrm>
              <a:off x="4923907" y="5769431"/>
              <a:ext cx="814016" cy="360000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</p:grpSp>
      <p:graphicFrame>
        <p:nvGraphicFramePr>
          <p:cNvPr id="36" name="Tabla 35">
            <a:extLst>
              <a:ext uri="{FF2B5EF4-FFF2-40B4-BE49-F238E27FC236}">
                <a16:creationId xmlns:a16="http://schemas.microsoft.com/office/drawing/2014/main" id="{2041EFF0-5A8F-9266-EC00-C4E73A56CFE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2343961"/>
              </p:ext>
            </p:extLst>
          </p:nvPr>
        </p:nvGraphicFramePr>
        <p:xfrm>
          <a:off x="6321870" y="1440956"/>
          <a:ext cx="5392560" cy="211402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2811">
                  <a:extLst>
                    <a:ext uri="{9D8B030D-6E8A-4147-A177-3AD203B41FA5}">
                      <a16:colId xmlns:a16="http://schemas.microsoft.com/office/drawing/2014/main" val="1757754675"/>
                    </a:ext>
                  </a:extLst>
                </a:gridCol>
                <a:gridCol w="532638">
                  <a:extLst>
                    <a:ext uri="{9D8B030D-6E8A-4147-A177-3AD203B41FA5}">
                      <a16:colId xmlns:a16="http://schemas.microsoft.com/office/drawing/2014/main" val="1289347687"/>
                    </a:ext>
                  </a:extLst>
                </a:gridCol>
                <a:gridCol w="924854">
                  <a:extLst>
                    <a:ext uri="{9D8B030D-6E8A-4147-A177-3AD203B41FA5}">
                      <a16:colId xmlns:a16="http://schemas.microsoft.com/office/drawing/2014/main" val="2240366590"/>
                    </a:ext>
                  </a:extLst>
                </a:gridCol>
                <a:gridCol w="479375">
                  <a:extLst>
                    <a:ext uri="{9D8B030D-6E8A-4147-A177-3AD203B41FA5}">
                      <a16:colId xmlns:a16="http://schemas.microsoft.com/office/drawing/2014/main" val="203330056"/>
                    </a:ext>
                  </a:extLst>
                </a:gridCol>
                <a:gridCol w="2421084">
                  <a:extLst>
                    <a:ext uri="{9D8B030D-6E8A-4147-A177-3AD203B41FA5}">
                      <a16:colId xmlns:a16="http://schemas.microsoft.com/office/drawing/2014/main" val="1100764012"/>
                    </a:ext>
                  </a:extLst>
                </a:gridCol>
                <a:gridCol w="711798">
                  <a:extLst>
                    <a:ext uri="{9D8B030D-6E8A-4147-A177-3AD203B41FA5}">
                      <a16:colId xmlns:a16="http://schemas.microsoft.com/office/drawing/2014/main" val="1462960124"/>
                    </a:ext>
                  </a:extLst>
                </a:gridCol>
              </a:tblGrid>
              <a:tr h="413253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CENTRO DE FORMACIÓN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76906278"/>
                  </a:ext>
                </a:extLst>
              </a:tr>
              <a:tr h="452432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ALTO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Código 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Código Centro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Centro de Formación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% de Ejecución Cupos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996011962"/>
                  </a:ext>
                </a:extLst>
              </a:tr>
              <a:tr h="41325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ANTIOQUIA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9503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u="none" strike="noStrike" dirty="0">
                          <a:effectLst/>
                        </a:rPr>
                        <a:t>CENTRO DE LA INNOVACIÓN, LA AGROINDUSTRIA Y LA AVIACIÓN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246,02%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825168332"/>
                  </a:ext>
                </a:extLst>
              </a:tr>
              <a:tr h="41325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50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META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9117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CENTRO AGROINDUSTRIAL DEL META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244,44%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2966547755"/>
                  </a:ext>
                </a:extLst>
              </a:tr>
              <a:tr h="41325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63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QUINDÍO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9538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u="none" strike="noStrike">
                          <a:effectLst/>
                        </a:rPr>
                        <a:t>CENTRO DE COMERCIO Y TURISMO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223,00%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2435728532"/>
                  </a:ext>
                </a:extLst>
              </a:tr>
            </a:tbl>
          </a:graphicData>
        </a:graphic>
      </p:graphicFrame>
      <p:grpSp>
        <p:nvGrpSpPr>
          <p:cNvPr id="37" name="Grupo 36">
            <a:extLst>
              <a:ext uri="{FF2B5EF4-FFF2-40B4-BE49-F238E27FC236}">
                <a16:creationId xmlns:a16="http://schemas.microsoft.com/office/drawing/2014/main" id="{DD6A1AC2-20F6-0ADA-7673-121D2B538845}"/>
              </a:ext>
            </a:extLst>
          </p:cNvPr>
          <p:cNvGrpSpPr/>
          <p:nvPr/>
        </p:nvGrpSpPr>
        <p:grpSpPr>
          <a:xfrm>
            <a:off x="11015877" y="2308616"/>
            <a:ext cx="698553" cy="1246362"/>
            <a:chOff x="10531785" y="2304661"/>
            <a:chExt cx="665882" cy="1128472"/>
          </a:xfrm>
          <a:solidFill>
            <a:srgbClr val="FF6C00">
              <a:alpha val="20000"/>
            </a:srgbClr>
          </a:solidFill>
        </p:grpSpPr>
        <p:sp>
          <p:nvSpPr>
            <p:cNvPr id="38" name="Forma libre: forma 37">
              <a:extLst>
                <a:ext uri="{FF2B5EF4-FFF2-40B4-BE49-F238E27FC236}">
                  <a16:creationId xmlns:a16="http://schemas.microsoft.com/office/drawing/2014/main" id="{C50DCF25-7EF9-0E4A-0EAE-AB1C51FBED05}"/>
                </a:ext>
              </a:extLst>
            </p:cNvPr>
            <p:cNvSpPr/>
            <p:nvPr/>
          </p:nvSpPr>
          <p:spPr>
            <a:xfrm>
              <a:off x="10531785" y="2304661"/>
              <a:ext cx="665882" cy="363399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39" name="Forma libre: forma 38">
              <a:extLst>
                <a:ext uri="{FF2B5EF4-FFF2-40B4-BE49-F238E27FC236}">
                  <a16:creationId xmlns:a16="http://schemas.microsoft.com/office/drawing/2014/main" id="{5AC198C8-33F1-341B-B5AF-CF1B6E81F759}"/>
                </a:ext>
              </a:extLst>
            </p:cNvPr>
            <p:cNvSpPr/>
            <p:nvPr/>
          </p:nvSpPr>
          <p:spPr>
            <a:xfrm>
              <a:off x="10539402" y="2692421"/>
              <a:ext cx="640496" cy="348053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40" name="Forma libre: forma 39">
              <a:extLst>
                <a:ext uri="{FF2B5EF4-FFF2-40B4-BE49-F238E27FC236}">
                  <a16:creationId xmlns:a16="http://schemas.microsoft.com/office/drawing/2014/main" id="{7F0CDBB3-72EE-5A9A-BCFA-8003EEB74477}"/>
                </a:ext>
              </a:extLst>
            </p:cNvPr>
            <p:cNvSpPr/>
            <p:nvPr/>
          </p:nvSpPr>
          <p:spPr>
            <a:xfrm>
              <a:off x="10539402" y="3060829"/>
              <a:ext cx="647717" cy="372304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</p:grpSp>
      <p:graphicFrame>
        <p:nvGraphicFramePr>
          <p:cNvPr id="41" name="Tabla 40">
            <a:extLst>
              <a:ext uri="{FF2B5EF4-FFF2-40B4-BE49-F238E27FC236}">
                <a16:creationId xmlns:a16="http://schemas.microsoft.com/office/drawing/2014/main" id="{4B846C51-F8D4-CF35-98E2-11FA744DDD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5102506"/>
              </p:ext>
            </p:extLst>
          </p:nvPr>
        </p:nvGraphicFramePr>
        <p:xfrm>
          <a:off x="6321869" y="4166490"/>
          <a:ext cx="5373919" cy="219133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1695">
                  <a:extLst>
                    <a:ext uri="{9D8B030D-6E8A-4147-A177-3AD203B41FA5}">
                      <a16:colId xmlns:a16="http://schemas.microsoft.com/office/drawing/2014/main" val="2518330928"/>
                    </a:ext>
                  </a:extLst>
                </a:gridCol>
                <a:gridCol w="530797">
                  <a:extLst>
                    <a:ext uri="{9D8B030D-6E8A-4147-A177-3AD203B41FA5}">
                      <a16:colId xmlns:a16="http://schemas.microsoft.com/office/drawing/2014/main" val="3649998412"/>
                    </a:ext>
                  </a:extLst>
                </a:gridCol>
                <a:gridCol w="921657">
                  <a:extLst>
                    <a:ext uri="{9D8B030D-6E8A-4147-A177-3AD203B41FA5}">
                      <a16:colId xmlns:a16="http://schemas.microsoft.com/office/drawing/2014/main" val="1539482609"/>
                    </a:ext>
                  </a:extLst>
                </a:gridCol>
                <a:gridCol w="477718">
                  <a:extLst>
                    <a:ext uri="{9D8B030D-6E8A-4147-A177-3AD203B41FA5}">
                      <a16:colId xmlns:a16="http://schemas.microsoft.com/office/drawing/2014/main" val="3724033920"/>
                    </a:ext>
                  </a:extLst>
                </a:gridCol>
                <a:gridCol w="2412714">
                  <a:extLst>
                    <a:ext uri="{9D8B030D-6E8A-4147-A177-3AD203B41FA5}">
                      <a16:colId xmlns:a16="http://schemas.microsoft.com/office/drawing/2014/main" val="3535273991"/>
                    </a:ext>
                  </a:extLst>
                </a:gridCol>
                <a:gridCol w="709338">
                  <a:extLst>
                    <a:ext uri="{9D8B030D-6E8A-4147-A177-3AD203B41FA5}">
                      <a16:colId xmlns:a16="http://schemas.microsoft.com/office/drawing/2014/main" val="3166593291"/>
                    </a:ext>
                  </a:extLst>
                </a:gridCol>
              </a:tblGrid>
              <a:tr h="432580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CENTRO DE FORMACIÓN</a:t>
                      </a:r>
                      <a:endParaRPr lang="es-CO" sz="10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7425963"/>
                  </a:ext>
                </a:extLst>
              </a:tr>
              <a:tr h="432580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BAJO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Código Regional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Código Centro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Centro de Formación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% de Ejecución Cupos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2839533848"/>
                  </a:ext>
                </a:extLst>
              </a:tr>
              <a:tr h="43258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50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 META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9532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u="none" strike="noStrike" dirty="0">
                          <a:effectLst/>
                        </a:rPr>
                        <a:t>CENTRO DE INDUSTRIA Y SERVICIOS DEL META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31,51%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4132612947"/>
                  </a:ext>
                </a:extLst>
              </a:tr>
              <a:tr h="43258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ANTIOQUIA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9301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CENTRO DE COMERCIO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40,90%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769395517"/>
                  </a:ext>
                </a:extLst>
              </a:tr>
              <a:tr h="43258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76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VALLE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9228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CENTRO DE LA CONSTRUCCION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52,40%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285762019"/>
                  </a:ext>
                </a:extLst>
              </a:tr>
            </a:tbl>
          </a:graphicData>
        </a:graphic>
      </p:graphicFrame>
      <p:grpSp>
        <p:nvGrpSpPr>
          <p:cNvPr id="42" name="Grupo 41">
            <a:extLst>
              <a:ext uri="{FF2B5EF4-FFF2-40B4-BE49-F238E27FC236}">
                <a16:creationId xmlns:a16="http://schemas.microsoft.com/office/drawing/2014/main" id="{AEA2F822-63C4-B5C5-A702-D9E8302D2FC4}"/>
              </a:ext>
            </a:extLst>
          </p:cNvPr>
          <p:cNvGrpSpPr/>
          <p:nvPr/>
        </p:nvGrpSpPr>
        <p:grpSpPr>
          <a:xfrm>
            <a:off x="11015879" y="5053779"/>
            <a:ext cx="384551" cy="1304041"/>
            <a:chOff x="4923906" y="5047163"/>
            <a:chExt cx="265348" cy="984419"/>
          </a:xfrm>
          <a:solidFill>
            <a:srgbClr val="FF0000">
              <a:alpha val="30196"/>
            </a:srgbClr>
          </a:solidFill>
        </p:grpSpPr>
        <p:sp>
          <p:nvSpPr>
            <p:cNvPr id="43" name="Forma libre: forma 42">
              <a:extLst>
                <a:ext uri="{FF2B5EF4-FFF2-40B4-BE49-F238E27FC236}">
                  <a16:creationId xmlns:a16="http://schemas.microsoft.com/office/drawing/2014/main" id="{60C81E2A-DF03-F8F8-2B0D-3B4B4351B77D}"/>
                </a:ext>
              </a:extLst>
            </p:cNvPr>
            <p:cNvSpPr/>
            <p:nvPr/>
          </p:nvSpPr>
          <p:spPr>
            <a:xfrm>
              <a:off x="4923906" y="5047163"/>
              <a:ext cx="151851" cy="327485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44" name="Forma libre: forma 43">
              <a:extLst>
                <a:ext uri="{FF2B5EF4-FFF2-40B4-BE49-F238E27FC236}">
                  <a16:creationId xmlns:a16="http://schemas.microsoft.com/office/drawing/2014/main" id="{348E4845-41F4-3DB7-5683-9F2608717F32}"/>
                </a:ext>
              </a:extLst>
            </p:cNvPr>
            <p:cNvSpPr/>
            <p:nvPr/>
          </p:nvSpPr>
          <p:spPr>
            <a:xfrm>
              <a:off x="4923912" y="5393154"/>
              <a:ext cx="212553" cy="307029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45" name="Forma libre: forma 44">
              <a:extLst>
                <a:ext uri="{FF2B5EF4-FFF2-40B4-BE49-F238E27FC236}">
                  <a16:creationId xmlns:a16="http://schemas.microsoft.com/office/drawing/2014/main" id="{8DCC2207-BCA0-25D7-9B81-488B44AAD2AA}"/>
                </a:ext>
              </a:extLst>
            </p:cNvPr>
            <p:cNvSpPr/>
            <p:nvPr/>
          </p:nvSpPr>
          <p:spPr>
            <a:xfrm>
              <a:off x="4923907" y="5724553"/>
              <a:ext cx="265347" cy="307029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solidFill>
              <a:srgbClr val="FFFF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</p:grpSp>
    </p:spTree>
    <p:extLst>
      <p:ext uri="{BB962C8B-B14F-4D97-AF65-F5344CB8AC3E}">
        <p14:creationId xmlns:p14="http://schemas.microsoft.com/office/powerpoint/2010/main" val="671673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CuadroTexto 53">
            <a:extLst>
              <a:ext uri="{FF2B5EF4-FFF2-40B4-BE49-F238E27FC236}">
                <a16:creationId xmlns:a16="http://schemas.microsoft.com/office/drawing/2014/main" id="{F07E9546-EAED-5735-5C27-E0A1113F87FB}"/>
              </a:ext>
            </a:extLst>
          </p:cNvPr>
          <p:cNvSpPr txBox="1"/>
          <p:nvPr/>
        </p:nvSpPr>
        <p:spPr>
          <a:xfrm>
            <a:off x="733314" y="200159"/>
            <a:ext cx="9457607" cy="480131"/>
          </a:xfrm>
          <a:prstGeom prst="rect">
            <a:avLst/>
          </a:prstGeom>
        </p:spPr>
        <p:txBody>
          <a:bodyPr/>
          <a:lstStyle>
            <a:defPPr>
              <a:defRPr lang="es-CO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rgbClr val="00314D"/>
                </a:solidFill>
                <a:latin typeface="Work Sans" pitchFamily="2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3200" b="1" i="0" u="none" strike="noStrike" kern="1200" cap="none" spc="0" normalizeH="0" baseline="0" noProof="0" dirty="0">
                <a:ln>
                  <a:noFill/>
                </a:ln>
                <a:solidFill>
                  <a:srgbClr val="00324D"/>
                </a:solidFill>
                <a:effectLst/>
                <a:uLnTx/>
                <a:uFillTx/>
                <a:latin typeface="Work Sans" pitchFamily="2" charset="0"/>
                <a:ea typeface="+mj-ea"/>
                <a:cs typeface="+mj-cs"/>
              </a:rPr>
              <a:t>Formación Profesional</a:t>
            </a:r>
            <a:r>
              <a:rPr lang="es-MX" sz="3200" dirty="0">
                <a:solidFill>
                  <a:srgbClr val="00324D"/>
                </a:solidFill>
              </a:rPr>
              <a:t> </a:t>
            </a:r>
            <a:r>
              <a:rPr lang="es-MX" sz="3200" dirty="0" err="1">
                <a:solidFill>
                  <a:srgbClr val="00324D"/>
                </a:solidFill>
              </a:rPr>
              <a:t>CampeSENA</a:t>
            </a:r>
            <a:endParaRPr kumimoji="0" lang="es-MX" sz="3200" b="1" i="0" u="none" strike="noStrike" kern="1200" cap="none" spc="0" normalizeH="0" baseline="0" noProof="0" dirty="0">
              <a:ln>
                <a:noFill/>
              </a:ln>
              <a:solidFill>
                <a:srgbClr val="38AA00"/>
              </a:solidFill>
              <a:effectLst/>
              <a:uLnTx/>
              <a:uFillTx/>
              <a:latin typeface="Work Sans" pitchFamily="2" charset="0"/>
              <a:ea typeface="+mj-ea"/>
              <a:cs typeface="+mj-cs"/>
            </a:endParaRPr>
          </a:p>
        </p:txBody>
      </p:sp>
      <p:pic>
        <p:nvPicPr>
          <p:cNvPr id="55" name="Gráfico 54">
            <a:extLst>
              <a:ext uri="{FF2B5EF4-FFF2-40B4-BE49-F238E27FC236}">
                <a16:creationId xmlns:a16="http://schemas.microsoft.com/office/drawing/2014/main" id="{E94C7E13-1760-A28C-AB2B-87F3804CD8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V="1">
            <a:off x="52095" y="937680"/>
            <a:ext cx="3065317" cy="45719"/>
          </a:xfrm>
          <a:prstGeom prst="rect">
            <a:avLst/>
          </a:prstGeom>
        </p:spPr>
      </p:pic>
      <p:sp>
        <p:nvSpPr>
          <p:cNvPr id="64" name="Rectángulo 63">
            <a:extLst>
              <a:ext uri="{FF2B5EF4-FFF2-40B4-BE49-F238E27FC236}">
                <a16:creationId xmlns:a16="http://schemas.microsoft.com/office/drawing/2014/main" id="{F0724F3D-6922-A1EE-E872-E5F3CA61E0C8}"/>
              </a:ext>
            </a:extLst>
          </p:cNvPr>
          <p:cNvSpPr/>
          <p:nvPr/>
        </p:nvSpPr>
        <p:spPr>
          <a:xfrm>
            <a:off x="-66258" y="6808642"/>
            <a:ext cx="12192000" cy="49358"/>
          </a:xfrm>
          <a:prstGeom prst="rect">
            <a:avLst/>
          </a:prstGeom>
          <a:solidFill>
            <a:srgbClr val="38A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Work Sans "/>
              <a:ea typeface="+mn-ea"/>
              <a:cs typeface="+mn-cs"/>
            </a:endParaRPr>
          </a:p>
        </p:txBody>
      </p:sp>
      <p:graphicFrame>
        <p:nvGraphicFramePr>
          <p:cNvPr id="15" name="Diagrama 14">
            <a:extLst>
              <a:ext uri="{FF2B5EF4-FFF2-40B4-BE49-F238E27FC236}">
                <a16:creationId xmlns:a16="http://schemas.microsoft.com/office/drawing/2014/main" id="{30032164-7362-44D5-A82A-0DAC7CDFAD5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19986922"/>
              </p:ext>
            </p:extLst>
          </p:nvPr>
        </p:nvGraphicFramePr>
        <p:xfrm>
          <a:off x="124287" y="1240788"/>
          <a:ext cx="11833934" cy="52895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23" name="Flecha: hacia arriba 22">
            <a:extLst>
              <a:ext uri="{FF2B5EF4-FFF2-40B4-BE49-F238E27FC236}">
                <a16:creationId xmlns:a16="http://schemas.microsoft.com/office/drawing/2014/main" id="{3CA25136-CCFE-4489-B98C-7FC37AC77D86}"/>
              </a:ext>
            </a:extLst>
          </p:cNvPr>
          <p:cNvSpPr/>
          <p:nvPr/>
        </p:nvSpPr>
        <p:spPr>
          <a:xfrm>
            <a:off x="5838189" y="1420350"/>
            <a:ext cx="383103" cy="1458157"/>
          </a:xfrm>
          <a:prstGeom prst="upArrow">
            <a:avLst/>
          </a:prstGeom>
          <a:solidFill>
            <a:srgbClr val="FF6C00"/>
          </a:solidFill>
          <a:ln>
            <a:solidFill>
              <a:srgbClr val="FF6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7" name="Flecha: hacia arriba 26">
            <a:extLst>
              <a:ext uri="{FF2B5EF4-FFF2-40B4-BE49-F238E27FC236}">
                <a16:creationId xmlns:a16="http://schemas.microsoft.com/office/drawing/2014/main" id="{0D796B2D-08B8-466F-9060-50572B7CB89F}"/>
              </a:ext>
            </a:extLst>
          </p:cNvPr>
          <p:cNvSpPr/>
          <p:nvPr/>
        </p:nvSpPr>
        <p:spPr>
          <a:xfrm rot="10800000">
            <a:off x="5838190" y="4865456"/>
            <a:ext cx="383103" cy="1458157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6F6939A0-A9E3-6449-401A-18E3D2297C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7922641"/>
              </p:ext>
            </p:extLst>
          </p:nvPr>
        </p:nvGraphicFramePr>
        <p:xfrm>
          <a:off x="263801" y="1443025"/>
          <a:ext cx="5304738" cy="21111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6920">
                  <a:extLst>
                    <a:ext uri="{9D8B030D-6E8A-4147-A177-3AD203B41FA5}">
                      <a16:colId xmlns:a16="http://schemas.microsoft.com/office/drawing/2014/main" val="3073885225"/>
                    </a:ext>
                  </a:extLst>
                </a:gridCol>
                <a:gridCol w="1067416">
                  <a:extLst>
                    <a:ext uri="{9D8B030D-6E8A-4147-A177-3AD203B41FA5}">
                      <a16:colId xmlns:a16="http://schemas.microsoft.com/office/drawing/2014/main" val="3531160223"/>
                    </a:ext>
                  </a:extLst>
                </a:gridCol>
                <a:gridCol w="2163945">
                  <a:extLst>
                    <a:ext uri="{9D8B030D-6E8A-4147-A177-3AD203B41FA5}">
                      <a16:colId xmlns:a16="http://schemas.microsoft.com/office/drawing/2014/main" val="3733680022"/>
                    </a:ext>
                  </a:extLst>
                </a:gridCol>
                <a:gridCol w="1426457">
                  <a:extLst>
                    <a:ext uri="{9D8B030D-6E8A-4147-A177-3AD203B41FA5}">
                      <a16:colId xmlns:a16="http://schemas.microsoft.com/office/drawing/2014/main" val="3010579168"/>
                    </a:ext>
                  </a:extLst>
                </a:gridCol>
              </a:tblGrid>
              <a:tr h="422232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08674735"/>
                  </a:ext>
                </a:extLst>
              </a:tr>
              <a:tr h="422232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ALTO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Código 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% de Ejecución Cupos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295815148"/>
                  </a:ext>
                </a:extLst>
              </a:tr>
              <a:tr h="42223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ATLÁNTICO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237,65%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4193885602"/>
                  </a:ext>
                </a:extLst>
              </a:tr>
              <a:tr h="42223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BOLÍVAR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159,80%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758661535"/>
                  </a:ext>
                </a:extLst>
              </a:tr>
              <a:tr h="42223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ANTIOQUIA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138,48%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2274088817"/>
                  </a:ext>
                </a:extLst>
              </a:tr>
            </a:tbl>
          </a:graphicData>
        </a:graphic>
      </p:graphicFrame>
      <p:grpSp>
        <p:nvGrpSpPr>
          <p:cNvPr id="4" name="Grupo 3">
            <a:extLst>
              <a:ext uri="{FF2B5EF4-FFF2-40B4-BE49-F238E27FC236}">
                <a16:creationId xmlns:a16="http://schemas.microsoft.com/office/drawing/2014/main" id="{27B8E744-D8B0-B538-2DBA-7A5118417F0B}"/>
              </a:ext>
            </a:extLst>
          </p:cNvPr>
          <p:cNvGrpSpPr/>
          <p:nvPr/>
        </p:nvGrpSpPr>
        <p:grpSpPr>
          <a:xfrm>
            <a:off x="4156139" y="2306372"/>
            <a:ext cx="1412400" cy="1247814"/>
            <a:chOff x="10531785" y="2309407"/>
            <a:chExt cx="722800" cy="1301846"/>
          </a:xfrm>
          <a:solidFill>
            <a:srgbClr val="FF6C00">
              <a:alpha val="20000"/>
            </a:srgbClr>
          </a:solidFill>
        </p:grpSpPr>
        <p:sp>
          <p:nvSpPr>
            <p:cNvPr id="5" name="Forma libre: forma 4">
              <a:extLst>
                <a:ext uri="{FF2B5EF4-FFF2-40B4-BE49-F238E27FC236}">
                  <a16:creationId xmlns:a16="http://schemas.microsoft.com/office/drawing/2014/main" id="{478DEE54-0294-2069-179E-B25CC285BC32}"/>
                </a:ext>
              </a:extLst>
            </p:cNvPr>
            <p:cNvSpPr/>
            <p:nvPr/>
          </p:nvSpPr>
          <p:spPr>
            <a:xfrm>
              <a:off x="10531785" y="2309407"/>
              <a:ext cx="722800" cy="410101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22" name="Forma libre: forma 21">
              <a:extLst>
                <a:ext uri="{FF2B5EF4-FFF2-40B4-BE49-F238E27FC236}">
                  <a16:creationId xmlns:a16="http://schemas.microsoft.com/office/drawing/2014/main" id="{429B9A19-4DD1-774C-9348-A97E0B7C7E1D}"/>
                </a:ext>
              </a:extLst>
            </p:cNvPr>
            <p:cNvSpPr/>
            <p:nvPr/>
          </p:nvSpPr>
          <p:spPr>
            <a:xfrm>
              <a:off x="10532418" y="2750351"/>
              <a:ext cx="722164" cy="413698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29" name="Forma libre: forma 28">
              <a:extLst>
                <a:ext uri="{FF2B5EF4-FFF2-40B4-BE49-F238E27FC236}">
                  <a16:creationId xmlns:a16="http://schemas.microsoft.com/office/drawing/2014/main" id="{F2865D6D-3791-03C6-C5A2-706236213FBB}"/>
                </a:ext>
              </a:extLst>
            </p:cNvPr>
            <p:cNvSpPr/>
            <p:nvPr/>
          </p:nvSpPr>
          <p:spPr>
            <a:xfrm>
              <a:off x="10534747" y="3184157"/>
              <a:ext cx="719835" cy="427096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</p:grpSp>
      <p:graphicFrame>
        <p:nvGraphicFramePr>
          <p:cNvPr id="30" name="Tabla 29">
            <a:extLst>
              <a:ext uri="{FF2B5EF4-FFF2-40B4-BE49-F238E27FC236}">
                <a16:creationId xmlns:a16="http://schemas.microsoft.com/office/drawing/2014/main" id="{8972C825-16B8-FB43-BB9B-A1D6AA966F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6387110"/>
              </p:ext>
            </p:extLst>
          </p:nvPr>
        </p:nvGraphicFramePr>
        <p:xfrm>
          <a:off x="263801" y="4156430"/>
          <a:ext cx="5304732" cy="212234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6919">
                  <a:extLst>
                    <a:ext uri="{9D8B030D-6E8A-4147-A177-3AD203B41FA5}">
                      <a16:colId xmlns:a16="http://schemas.microsoft.com/office/drawing/2014/main" val="2490560553"/>
                    </a:ext>
                  </a:extLst>
                </a:gridCol>
                <a:gridCol w="1067415">
                  <a:extLst>
                    <a:ext uri="{9D8B030D-6E8A-4147-A177-3AD203B41FA5}">
                      <a16:colId xmlns:a16="http://schemas.microsoft.com/office/drawing/2014/main" val="1784388760"/>
                    </a:ext>
                  </a:extLst>
                </a:gridCol>
                <a:gridCol w="2163943">
                  <a:extLst>
                    <a:ext uri="{9D8B030D-6E8A-4147-A177-3AD203B41FA5}">
                      <a16:colId xmlns:a16="http://schemas.microsoft.com/office/drawing/2014/main" val="768824796"/>
                    </a:ext>
                  </a:extLst>
                </a:gridCol>
                <a:gridCol w="1426455">
                  <a:extLst>
                    <a:ext uri="{9D8B030D-6E8A-4147-A177-3AD203B41FA5}">
                      <a16:colId xmlns:a16="http://schemas.microsoft.com/office/drawing/2014/main" val="1611528266"/>
                    </a:ext>
                  </a:extLst>
                </a:gridCol>
              </a:tblGrid>
              <a:tr h="424469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2766019"/>
                  </a:ext>
                </a:extLst>
              </a:tr>
              <a:tr h="424469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BAJO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Código Regional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% de Ejecución Cupos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2304138781"/>
                  </a:ext>
                </a:extLst>
              </a:tr>
              <a:tr h="424469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76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 VALLE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103,79%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959491159"/>
                  </a:ext>
                </a:extLst>
              </a:tr>
              <a:tr h="424469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 DISTRITO CAPITAL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118,04%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00070405"/>
                  </a:ext>
                </a:extLst>
              </a:tr>
              <a:tr h="424469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25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CUNDINAMARCA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121,28%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2979712794"/>
                  </a:ext>
                </a:extLst>
              </a:tr>
            </a:tbl>
          </a:graphicData>
        </a:graphic>
      </p:graphicFrame>
      <p:grpSp>
        <p:nvGrpSpPr>
          <p:cNvPr id="31" name="Grupo 30">
            <a:extLst>
              <a:ext uri="{FF2B5EF4-FFF2-40B4-BE49-F238E27FC236}">
                <a16:creationId xmlns:a16="http://schemas.microsoft.com/office/drawing/2014/main" id="{C3F2291C-76DD-B856-F9F7-A70FEE94F140}"/>
              </a:ext>
            </a:extLst>
          </p:cNvPr>
          <p:cNvGrpSpPr/>
          <p:nvPr/>
        </p:nvGrpSpPr>
        <p:grpSpPr>
          <a:xfrm>
            <a:off x="4156138" y="5020596"/>
            <a:ext cx="1412395" cy="1258179"/>
            <a:chOff x="4923907" y="4979578"/>
            <a:chExt cx="638318" cy="1149854"/>
          </a:xfrm>
          <a:solidFill>
            <a:srgbClr val="FF6C00">
              <a:alpha val="20000"/>
            </a:srgbClr>
          </a:solidFill>
        </p:grpSpPr>
        <p:sp>
          <p:nvSpPr>
            <p:cNvPr id="32" name="Forma libre: forma 31">
              <a:extLst>
                <a:ext uri="{FF2B5EF4-FFF2-40B4-BE49-F238E27FC236}">
                  <a16:creationId xmlns:a16="http://schemas.microsoft.com/office/drawing/2014/main" id="{E6C9F5DA-292A-C868-482D-0767DEB3EF02}"/>
                </a:ext>
              </a:extLst>
            </p:cNvPr>
            <p:cNvSpPr/>
            <p:nvPr/>
          </p:nvSpPr>
          <p:spPr>
            <a:xfrm>
              <a:off x="4924954" y="4979578"/>
              <a:ext cx="637271" cy="370825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33" name="Forma libre: forma 32">
              <a:extLst>
                <a:ext uri="{FF2B5EF4-FFF2-40B4-BE49-F238E27FC236}">
                  <a16:creationId xmlns:a16="http://schemas.microsoft.com/office/drawing/2014/main" id="{AD71FC30-9601-404A-0F06-C77355374DAA}"/>
                </a:ext>
              </a:extLst>
            </p:cNvPr>
            <p:cNvSpPr/>
            <p:nvPr/>
          </p:nvSpPr>
          <p:spPr>
            <a:xfrm>
              <a:off x="4923913" y="5369784"/>
              <a:ext cx="637271" cy="359431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34" name="Forma libre: forma 33">
              <a:extLst>
                <a:ext uri="{FF2B5EF4-FFF2-40B4-BE49-F238E27FC236}">
                  <a16:creationId xmlns:a16="http://schemas.microsoft.com/office/drawing/2014/main" id="{7198CA67-448A-1593-8A9E-A9276D522BBF}"/>
                </a:ext>
              </a:extLst>
            </p:cNvPr>
            <p:cNvSpPr/>
            <p:nvPr/>
          </p:nvSpPr>
          <p:spPr>
            <a:xfrm>
              <a:off x="4923907" y="5748596"/>
              <a:ext cx="638318" cy="380836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</p:grpSp>
      <p:graphicFrame>
        <p:nvGraphicFramePr>
          <p:cNvPr id="35" name="Tabla 34">
            <a:extLst>
              <a:ext uri="{FF2B5EF4-FFF2-40B4-BE49-F238E27FC236}">
                <a16:creationId xmlns:a16="http://schemas.microsoft.com/office/drawing/2014/main" id="{E2CADF65-49D7-21A3-12C2-3E957D58A3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0390282"/>
              </p:ext>
            </p:extLst>
          </p:nvPr>
        </p:nvGraphicFramePr>
        <p:xfrm>
          <a:off x="6355366" y="1443026"/>
          <a:ext cx="5354192" cy="211976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0514">
                  <a:extLst>
                    <a:ext uri="{9D8B030D-6E8A-4147-A177-3AD203B41FA5}">
                      <a16:colId xmlns:a16="http://schemas.microsoft.com/office/drawing/2014/main" val="4239864090"/>
                    </a:ext>
                  </a:extLst>
                </a:gridCol>
                <a:gridCol w="528849">
                  <a:extLst>
                    <a:ext uri="{9D8B030D-6E8A-4147-A177-3AD203B41FA5}">
                      <a16:colId xmlns:a16="http://schemas.microsoft.com/office/drawing/2014/main" val="3631644362"/>
                    </a:ext>
                  </a:extLst>
                </a:gridCol>
                <a:gridCol w="918274">
                  <a:extLst>
                    <a:ext uri="{9D8B030D-6E8A-4147-A177-3AD203B41FA5}">
                      <a16:colId xmlns:a16="http://schemas.microsoft.com/office/drawing/2014/main" val="604821318"/>
                    </a:ext>
                  </a:extLst>
                </a:gridCol>
                <a:gridCol w="475964">
                  <a:extLst>
                    <a:ext uri="{9D8B030D-6E8A-4147-A177-3AD203B41FA5}">
                      <a16:colId xmlns:a16="http://schemas.microsoft.com/office/drawing/2014/main" val="3752495110"/>
                    </a:ext>
                  </a:extLst>
                </a:gridCol>
                <a:gridCol w="2403857">
                  <a:extLst>
                    <a:ext uri="{9D8B030D-6E8A-4147-A177-3AD203B41FA5}">
                      <a16:colId xmlns:a16="http://schemas.microsoft.com/office/drawing/2014/main" val="3937954592"/>
                    </a:ext>
                  </a:extLst>
                </a:gridCol>
                <a:gridCol w="706734">
                  <a:extLst>
                    <a:ext uri="{9D8B030D-6E8A-4147-A177-3AD203B41FA5}">
                      <a16:colId xmlns:a16="http://schemas.microsoft.com/office/drawing/2014/main" val="4251072535"/>
                    </a:ext>
                  </a:extLst>
                </a:gridCol>
              </a:tblGrid>
              <a:tr h="376968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CENTRO DE FORMACIÓN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4840819"/>
                  </a:ext>
                </a:extLst>
              </a:tr>
              <a:tr h="452408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ALTO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Código 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Código Centro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Centro de Formación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% de Ejecución Cupos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434170161"/>
                  </a:ext>
                </a:extLst>
              </a:tr>
              <a:tr h="376968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ATLÁNTICO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9103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u="none" strike="noStrike" dirty="0">
                          <a:effectLst/>
                        </a:rPr>
                        <a:t>CENTRO PARA EL DESARROLLO AGROECOLÓGICO Y AGROINDUSTRIAL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265,65%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2902899828"/>
                  </a:ext>
                </a:extLst>
              </a:tr>
              <a:tr h="452408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ANTIOQUIA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9504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u="none" strike="noStrike" dirty="0">
                          <a:effectLst/>
                        </a:rPr>
                        <a:t>COMPLEJO TECNOLOGICO AGROINDUSTRIAL, PECUARIO Y TURISTICO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257,24%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600558288"/>
                  </a:ext>
                </a:extLst>
              </a:tr>
              <a:tr h="452408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25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CUNDINAMARCA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9232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u="none" strike="noStrike">
                          <a:effectLst/>
                        </a:rPr>
                        <a:t>CENTRO INDUSTRIAL Y DE DESARROLLO EMPRESARIAL DE SOACHA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199,06%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4260356627"/>
                  </a:ext>
                </a:extLst>
              </a:tr>
            </a:tbl>
          </a:graphicData>
        </a:graphic>
      </p:graphicFrame>
      <p:grpSp>
        <p:nvGrpSpPr>
          <p:cNvPr id="36" name="Grupo 35">
            <a:extLst>
              <a:ext uri="{FF2B5EF4-FFF2-40B4-BE49-F238E27FC236}">
                <a16:creationId xmlns:a16="http://schemas.microsoft.com/office/drawing/2014/main" id="{840545A0-36B5-AB64-BF55-528020BB7AEA}"/>
              </a:ext>
            </a:extLst>
          </p:cNvPr>
          <p:cNvGrpSpPr/>
          <p:nvPr/>
        </p:nvGrpSpPr>
        <p:grpSpPr>
          <a:xfrm>
            <a:off x="11019259" y="2288421"/>
            <a:ext cx="689500" cy="1265765"/>
            <a:chOff x="10531785" y="2309408"/>
            <a:chExt cx="778723" cy="1320574"/>
          </a:xfrm>
          <a:solidFill>
            <a:srgbClr val="FF6C00">
              <a:alpha val="20000"/>
            </a:srgbClr>
          </a:solidFill>
        </p:grpSpPr>
        <p:sp>
          <p:nvSpPr>
            <p:cNvPr id="37" name="Forma libre: forma 36">
              <a:extLst>
                <a:ext uri="{FF2B5EF4-FFF2-40B4-BE49-F238E27FC236}">
                  <a16:creationId xmlns:a16="http://schemas.microsoft.com/office/drawing/2014/main" id="{3A729993-6E27-8187-0A72-24A368BC348E}"/>
                </a:ext>
              </a:extLst>
            </p:cNvPr>
            <p:cNvSpPr/>
            <p:nvPr/>
          </p:nvSpPr>
          <p:spPr>
            <a:xfrm>
              <a:off x="10531785" y="2309408"/>
              <a:ext cx="778723" cy="390762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38" name="Forma libre: forma 37">
              <a:extLst>
                <a:ext uri="{FF2B5EF4-FFF2-40B4-BE49-F238E27FC236}">
                  <a16:creationId xmlns:a16="http://schemas.microsoft.com/office/drawing/2014/main" id="{E052DE46-68B2-34A8-D138-EB15345DFD0D}"/>
                </a:ext>
              </a:extLst>
            </p:cNvPr>
            <p:cNvSpPr/>
            <p:nvPr/>
          </p:nvSpPr>
          <p:spPr>
            <a:xfrm>
              <a:off x="10539402" y="2713309"/>
              <a:ext cx="771106" cy="431285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/>
            </a:p>
          </p:txBody>
        </p:sp>
        <p:sp>
          <p:nvSpPr>
            <p:cNvPr id="39" name="Forma libre: forma 38">
              <a:extLst>
                <a:ext uri="{FF2B5EF4-FFF2-40B4-BE49-F238E27FC236}">
                  <a16:creationId xmlns:a16="http://schemas.microsoft.com/office/drawing/2014/main" id="{299154EB-A635-AA95-FE79-3A5DC6257565}"/>
                </a:ext>
              </a:extLst>
            </p:cNvPr>
            <p:cNvSpPr/>
            <p:nvPr/>
          </p:nvSpPr>
          <p:spPr>
            <a:xfrm>
              <a:off x="10539403" y="3190977"/>
              <a:ext cx="771105" cy="439005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</p:grpSp>
      <p:graphicFrame>
        <p:nvGraphicFramePr>
          <p:cNvPr id="40" name="Tabla 39">
            <a:extLst>
              <a:ext uri="{FF2B5EF4-FFF2-40B4-BE49-F238E27FC236}">
                <a16:creationId xmlns:a16="http://schemas.microsoft.com/office/drawing/2014/main" id="{E6A4A49D-98A7-ED55-4418-47CA9AD9DF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3628601"/>
              </p:ext>
            </p:extLst>
          </p:nvPr>
        </p:nvGraphicFramePr>
        <p:xfrm>
          <a:off x="6354565" y="4176472"/>
          <a:ext cx="5354193" cy="212507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0514">
                  <a:extLst>
                    <a:ext uri="{9D8B030D-6E8A-4147-A177-3AD203B41FA5}">
                      <a16:colId xmlns:a16="http://schemas.microsoft.com/office/drawing/2014/main" val="216743374"/>
                    </a:ext>
                  </a:extLst>
                </a:gridCol>
                <a:gridCol w="528849">
                  <a:extLst>
                    <a:ext uri="{9D8B030D-6E8A-4147-A177-3AD203B41FA5}">
                      <a16:colId xmlns:a16="http://schemas.microsoft.com/office/drawing/2014/main" val="2768543576"/>
                    </a:ext>
                  </a:extLst>
                </a:gridCol>
                <a:gridCol w="918274">
                  <a:extLst>
                    <a:ext uri="{9D8B030D-6E8A-4147-A177-3AD203B41FA5}">
                      <a16:colId xmlns:a16="http://schemas.microsoft.com/office/drawing/2014/main" val="1131800180"/>
                    </a:ext>
                  </a:extLst>
                </a:gridCol>
                <a:gridCol w="475964">
                  <a:extLst>
                    <a:ext uri="{9D8B030D-6E8A-4147-A177-3AD203B41FA5}">
                      <a16:colId xmlns:a16="http://schemas.microsoft.com/office/drawing/2014/main" val="598357615"/>
                    </a:ext>
                  </a:extLst>
                </a:gridCol>
                <a:gridCol w="2403858">
                  <a:extLst>
                    <a:ext uri="{9D8B030D-6E8A-4147-A177-3AD203B41FA5}">
                      <a16:colId xmlns:a16="http://schemas.microsoft.com/office/drawing/2014/main" val="3314833857"/>
                    </a:ext>
                  </a:extLst>
                </a:gridCol>
                <a:gridCol w="706734">
                  <a:extLst>
                    <a:ext uri="{9D8B030D-6E8A-4147-A177-3AD203B41FA5}">
                      <a16:colId xmlns:a16="http://schemas.microsoft.com/office/drawing/2014/main" val="526857893"/>
                    </a:ext>
                  </a:extLst>
                </a:gridCol>
              </a:tblGrid>
              <a:tr h="342812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CENTRO DE FORMACIÓN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3498890"/>
                  </a:ext>
                </a:extLst>
              </a:tr>
              <a:tr h="438238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BAJO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Código 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Código Centro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Centro de Formación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% de Ejecución Cupos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4008226080"/>
                  </a:ext>
                </a:extLst>
              </a:tr>
              <a:tr h="63563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DISTRITO CAPITAL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9303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u="none" strike="noStrike">
                          <a:effectLst/>
                        </a:rPr>
                        <a:t>CENTRO DE GESTION DE MERCADOS, LOGÍSTICA Y TECNOLOGÍAS DE LA INFORMACIÓN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32,05%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2405338228"/>
                  </a:ext>
                </a:extLst>
              </a:tr>
              <a:tr h="34281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20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CESAR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9521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u="none" strike="noStrike">
                          <a:effectLst/>
                        </a:rPr>
                        <a:t>CENTRO DE INNOVACIÓN Y DE GESTIÓN EMPRESARIAL Y CULTURAL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52,12%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4238177485"/>
                  </a:ext>
                </a:extLst>
              </a:tr>
              <a:tr h="34281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70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SUCRE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9542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u="none" strike="noStrike">
                          <a:effectLst/>
                        </a:rPr>
                        <a:t>CENTRO DE LA INNOVACION, LA TECNOLOGIA Y LOS SERVICIOS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55,59%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354361808"/>
                  </a:ext>
                </a:extLst>
              </a:tr>
            </a:tbl>
          </a:graphicData>
        </a:graphic>
      </p:graphicFrame>
      <p:grpSp>
        <p:nvGrpSpPr>
          <p:cNvPr id="41" name="Grupo 40">
            <a:extLst>
              <a:ext uri="{FF2B5EF4-FFF2-40B4-BE49-F238E27FC236}">
                <a16:creationId xmlns:a16="http://schemas.microsoft.com/office/drawing/2014/main" id="{BF27C9A5-54AF-F84E-F9B9-CD0C1C480D37}"/>
              </a:ext>
            </a:extLst>
          </p:cNvPr>
          <p:cNvGrpSpPr/>
          <p:nvPr/>
        </p:nvGrpSpPr>
        <p:grpSpPr>
          <a:xfrm>
            <a:off x="11019266" y="5001268"/>
            <a:ext cx="408461" cy="1277506"/>
            <a:chOff x="4920293" y="4996206"/>
            <a:chExt cx="561476" cy="708430"/>
          </a:xfrm>
          <a:solidFill>
            <a:srgbClr val="FF0000">
              <a:alpha val="30196"/>
            </a:srgbClr>
          </a:solidFill>
        </p:grpSpPr>
        <p:sp>
          <p:nvSpPr>
            <p:cNvPr id="42" name="Forma libre: forma 41">
              <a:extLst>
                <a:ext uri="{FF2B5EF4-FFF2-40B4-BE49-F238E27FC236}">
                  <a16:creationId xmlns:a16="http://schemas.microsoft.com/office/drawing/2014/main" id="{D9A5F1E8-0DFD-214D-8CE9-F1880B2E1D78}"/>
                </a:ext>
              </a:extLst>
            </p:cNvPr>
            <p:cNvSpPr/>
            <p:nvPr/>
          </p:nvSpPr>
          <p:spPr>
            <a:xfrm>
              <a:off x="4924954" y="4996206"/>
              <a:ext cx="316226" cy="335127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43" name="Forma libre: forma 42">
              <a:extLst>
                <a:ext uri="{FF2B5EF4-FFF2-40B4-BE49-F238E27FC236}">
                  <a16:creationId xmlns:a16="http://schemas.microsoft.com/office/drawing/2014/main" id="{08886DAF-40B2-8A37-FA6F-AD28CF125D3A}"/>
                </a:ext>
              </a:extLst>
            </p:cNvPr>
            <p:cNvSpPr/>
            <p:nvPr/>
          </p:nvSpPr>
          <p:spPr>
            <a:xfrm>
              <a:off x="4923913" y="5349537"/>
              <a:ext cx="509959" cy="173019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solidFill>
              <a:srgbClr val="FFFF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44" name="Forma libre: forma 43">
              <a:extLst>
                <a:ext uri="{FF2B5EF4-FFF2-40B4-BE49-F238E27FC236}">
                  <a16:creationId xmlns:a16="http://schemas.microsoft.com/office/drawing/2014/main" id="{AF8351F4-3CC4-7F6F-EB5E-6B7F85A41D7C}"/>
                </a:ext>
              </a:extLst>
            </p:cNvPr>
            <p:cNvSpPr/>
            <p:nvPr/>
          </p:nvSpPr>
          <p:spPr>
            <a:xfrm>
              <a:off x="4920293" y="5541055"/>
              <a:ext cx="561476" cy="163581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solidFill>
              <a:srgbClr val="FFFF00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</p:grpSp>
    </p:spTree>
    <p:extLst>
      <p:ext uri="{BB962C8B-B14F-4D97-AF65-F5344CB8AC3E}">
        <p14:creationId xmlns:p14="http://schemas.microsoft.com/office/powerpoint/2010/main" val="38485393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CuadroTexto 53">
            <a:extLst>
              <a:ext uri="{FF2B5EF4-FFF2-40B4-BE49-F238E27FC236}">
                <a16:creationId xmlns:a16="http://schemas.microsoft.com/office/drawing/2014/main" id="{F07E9546-EAED-5735-5C27-E0A1113F87FB}"/>
              </a:ext>
            </a:extLst>
          </p:cNvPr>
          <p:cNvSpPr txBox="1"/>
          <p:nvPr/>
        </p:nvSpPr>
        <p:spPr>
          <a:xfrm>
            <a:off x="733314" y="200159"/>
            <a:ext cx="9457607" cy="480131"/>
          </a:xfrm>
          <a:prstGeom prst="rect">
            <a:avLst/>
          </a:prstGeom>
        </p:spPr>
        <p:txBody>
          <a:bodyPr/>
          <a:lstStyle>
            <a:defPPr>
              <a:defRPr lang="es-CO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rgbClr val="00314D"/>
                </a:solidFill>
                <a:latin typeface="Work Sans" pitchFamily="2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3200" b="1" i="0" u="none" strike="noStrike" kern="1200" cap="none" spc="0" normalizeH="0" baseline="0" noProof="0" dirty="0">
                <a:ln>
                  <a:noFill/>
                </a:ln>
                <a:solidFill>
                  <a:srgbClr val="00324D"/>
                </a:solidFill>
                <a:effectLst/>
                <a:uLnTx/>
                <a:uFillTx/>
                <a:latin typeface="Work Sans" pitchFamily="2" charset="0"/>
                <a:ea typeface="+mj-ea"/>
                <a:cs typeface="+mj-cs"/>
              </a:rPr>
              <a:t>Formación Profesional </a:t>
            </a:r>
            <a:r>
              <a:rPr lang="es-MX" sz="3200" dirty="0">
                <a:solidFill>
                  <a:srgbClr val="00324D"/>
                </a:solidFill>
              </a:rPr>
              <a:t>Economía Popular</a:t>
            </a:r>
            <a:endParaRPr kumimoji="0" lang="es-MX" sz="3200" b="1" i="0" u="none" strike="noStrike" kern="1200" cap="none" spc="0" normalizeH="0" baseline="0" noProof="0" dirty="0">
              <a:ln>
                <a:noFill/>
              </a:ln>
              <a:solidFill>
                <a:srgbClr val="38AA00"/>
              </a:solidFill>
              <a:effectLst/>
              <a:uLnTx/>
              <a:uFillTx/>
              <a:latin typeface="Work Sans" pitchFamily="2" charset="0"/>
              <a:ea typeface="+mj-ea"/>
              <a:cs typeface="+mj-cs"/>
            </a:endParaRPr>
          </a:p>
        </p:txBody>
      </p:sp>
      <p:pic>
        <p:nvPicPr>
          <p:cNvPr id="55" name="Gráfico 54">
            <a:extLst>
              <a:ext uri="{FF2B5EF4-FFF2-40B4-BE49-F238E27FC236}">
                <a16:creationId xmlns:a16="http://schemas.microsoft.com/office/drawing/2014/main" id="{E94C7E13-1760-A28C-AB2B-87F3804CD8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V="1">
            <a:off x="52095" y="937680"/>
            <a:ext cx="3065317" cy="45719"/>
          </a:xfrm>
          <a:prstGeom prst="rect">
            <a:avLst/>
          </a:prstGeom>
        </p:spPr>
      </p:pic>
      <p:sp>
        <p:nvSpPr>
          <p:cNvPr id="64" name="Rectángulo 63">
            <a:extLst>
              <a:ext uri="{FF2B5EF4-FFF2-40B4-BE49-F238E27FC236}">
                <a16:creationId xmlns:a16="http://schemas.microsoft.com/office/drawing/2014/main" id="{F0724F3D-6922-A1EE-E872-E5F3CA61E0C8}"/>
              </a:ext>
            </a:extLst>
          </p:cNvPr>
          <p:cNvSpPr/>
          <p:nvPr/>
        </p:nvSpPr>
        <p:spPr>
          <a:xfrm>
            <a:off x="-66258" y="6808642"/>
            <a:ext cx="12192000" cy="49358"/>
          </a:xfrm>
          <a:prstGeom prst="rect">
            <a:avLst/>
          </a:prstGeom>
          <a:solidFill>
            <a:srgbClr val="38A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Work Sans "/>
              <a:ea typeface="+mn-ea"/>
              <a:cs typeface="+mn-cs"/>
            </a:endParaRPr>
          </a:p>
        </p:txBody>
      </p:sp>
      <p:graphicFrame>
        <p:nvGraphicFramePr>
          <p:cNvPr id="15" name="Diagrama 14">
            <a:extLst>
              <a:ext uri="{FF2B5EF4-FFF2-40B4-BE49-F238E27FC236}">
                <a16:creationId xmlns:a16="http://schemas.microsoft.com/office/drawing/2014/main" id="{30032164-7362-44D5-A82A-0DAC7CDFAD51}"/>
              </a:ext>
            </a:extLst>
          </p:cNvPr>
          <p:cNvGraphicFramePr/>
          <p:nvPr/>
        </p:nvGraphicFramePr>
        <p:xfrm>
          <a:off x="124287" y="1240788"/>
          <a:ext cx="11833934" cy="52895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23" name="Flecha: hacia arriba 22">
            <a:extLst>
              <a:ext uri="{FF2B5EF4-FFF2-40B4-BE49-F238E27FC236}">
                <a16:creationId xmlns:a16="http://schemas.microsoft.com/office/drawing/2014/main" id="{3CA25136-CCFE-4489-B98C-7FC37AC77D86}"/>
              </a:ext>
            </a:extLst>
          </p:cNvPr>
          <p:cNvSpPr/>
          <p:nvPr/>
        </p:nvSpPr>
        <p:spPr>
          <a:xfrm>
            <a:off x="5851836" y="1318362"/>
            <a:ext cx="383103" cy="1458157"/>
          </a:xfrm>
          <a:prstGeom prst="upArrow">
            <a:avLst/>
          </a:prstGeom>
          <a:solidFill>
            <a:srgbClr val="FF6C00"/>
          </a:solidFill>
          <a:ln>
            <a:solidFill>
              <a:srgbClr val="FF6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7" name="Flecha: hacia arriba 26">
            <a:extLst>
              <a:ext uri="{FF2B5EF4-FFF2-40B4-BE49-F238E27FC236}">
                <a16:creationId xmlns:a16="http://schemas.microsoft.com/office/drawing/2014/main" id="{0D796B2D-08B8-466F-9060-50572B7CB89F}"/>
              </a:ext>
            </a:extLst>
          </p:cNvPr>
          <p:cNvSpPr/>
          <p:nvPr/>
        </p:nvSpPr>
        <p:spPr>
          <a:xfrm rot="10800000">
            <a:off x="5851837" y="4870135"/>
            <a:ext cx="383103" cy="1458157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2B2F23DB-009B-7432-39D3-90298B4F983C}"/>
              </a:ext>
            </a:extLst>
          </p:cNvPr>
          <p:cNvSpPr/>
          <p:nvPr/>
        </p:nvSpPr>
        <p:spPr>
          <a:xfrm>
            <a:off x="6563562" y="6405351"/>
            <a:ext cx="5031475" cy="37986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s-ES" sz="1000" dirty="0"/>
              <a:t>4 Centros de Formación presentan 0% de ejecución en cupos, de los cuales se colocaron los que tienen la mayor cantidad de metas.</a:t>
            </a:r>
            <a:endParaRPr lang="es-CO" sz="1000" dirty="0"/>
          </a:p>
        </p:txBody>
      </p:sp>
      <p:grpSp>
        <p:nvGrpSpPr>
          <p:cNvPr id="49" name="Grupo 48">
            <a:extLst>
              <a:ext uri="{FF2B5EF4-FFF2-40B4-BE49-F238E27FC236}">
                <a16:creationId xmlns:a16="http://schemas.microsoft.com/office/drawing/2014/main" id="{C89E3261-70E4-964D-FE9C-CDCC2286C284}"/>
              </a:ext>
            </a:extLst>
          </p:cNvPr>
          <p:cNvGrpSpPr/>
          <p:nvPr/>
        </p:nvGrpSpPr>
        <p:grpSpPr>
          <a:xfrm>
            <a:off x="9972872" y="147542"/>
            <a:ext cx="45719" cy="1580276"/>
            <a:chOff x="10254775" y="4798358"/>
            <a:chExt cx="45719" cy="1559457"/>
          </a:xfrm>
        </p:grpSpPr>
        <p:grpSp>
          <p:nvGrpSpPr>
            <p:cNvPr id="50" name="Grupo 49">
              <a:extLst>
                <a:ext uri="{FF2B5EF4-FFF2-40B4-BE49-F238E27FC236}">
                  <a16:creationId xmlns:a16="http://schemas.microsoft.com/office/drawing/2014/main" id="{32D79D8D-790F-166D-C6B9-4D32930EFC3B}"/>
                </a:ext>
              </a:extLst>
            </p:cNvPr>
            <p:cNvGrpSpPr/>
            <p:nvPr/>
          </p:nvGrpSpPr>
          <p:grpSpPr>
            <a:xfrm>
              <a:off x="10254775" y="4798358"/>
              <a:ext cx="45719" cy="923876"/>
              <a:chOff x="4923916" y="4984748"/>
              <a:chExt cx="46759" cy="1077173"/>
            </a:xfrm>
            <a:solidFill>
              <a:srgbClr val="FF0000">
                <a:alpha val="30196"/>
              </a:srgbClr>
            </a:solidFill>
          </p:grpSpPr>
          <p:sp>
            <p:nvSpPr>
              <p:cNvPr id="60" name="Forma libre: forma 59">
                <a:extLst>
                  <a:ext uri="{FF2B5EF4-FFF2-40B4-BE49-F238E27FC236}">
                    <a16:creationId xmlns:a16="http://schemas.microsoft.com/office/drawing/2014/main" id="{95E96F47-439D-F485-8552-213FD3FF2FC2}"/>
                  </a:ext>
                </a:extLst>
              </p:cNvPr>
              <p:cNvSpPr/>
              <p:nvPr/>
            </p:nvSpPr>
            <p:spPr>
              <a:xfrm>
                <a:off x="4924406" y="4984748"/>
                <a:ext cx="45719" cy="314958"/>
              </a:xfrm>
              <a:custGeom>
                <a:avLst/>
                <a:gdLst>
                  <a:gd name="connsiteX0" fmla="*/ 0 w 1118586"/>
                  <a:gd name="connsiteY0" fmla="*/ 0 h 568172"/>
                  <a:gd name="connsiteX1" fmla="*/ 772357 w 1118586"/>
                  <a:gd name="connsiteY1" fmla="*/ 0 h 568172"/>
                  <a:gd name="connsiteX2" fmla="*/ 1118586 w 1118586"/>
                  <a:gd name="connsiteY2" fmla="*/ 284086 h 568172"/>
                  <a:gd name="connsiteX3" fmla="*/ 772357 w 1118586"/>
                  <a:gd name="connsiteY3" fmla="*/ 568172 h 568172"/>
                  <a:gd name="connsiteX4" fmla="*/ 772345 w 1118586"/>
                  <a:gd name="connsiteY4" fmla="*/ 568171 h 568172"/>
                  <a:gd name="connsiteX5" fmla="*/ 0 w 1118586"/>
                  <a:gd name="connsiteY5" fmla="*/ 568171 h 568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8586" h="568172">
                    <a:moveTo>
                      <a:pt x="0" y="0"/>
                    </a:moveTo>
                    <a:lnTo>
                      <a:pt x="772357" y="0"/>
                    </a:lnTo>
                    <a:cubicBezTo>
                      <a:pt x="963574" y="0"/>
                      <a:pt x="1118586" y="127190"/>
                      <a:pt x="1118586" y="284086"/>
                    </a:cubicBezTo>
                    <a:cubicBezTo>
                      <a:pt x="1118586" y="440982"/>
                      <a:pt x="963574" y="568172"/>
                      <a:pt x="772357" y="568172"/>
                    </a:cubicBezTo>
                    <a:lnTo>
                      <a:pt x="772345" y="568171"/>
                    </a:lnTo>
                    <a:lnTo>
                      <a:pt x="0" y="56817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s-CO" dirty="0"/>
              </a:p>
            </p:txBody>
          </p:sp>
          <p:sp>
            <p:nvSpPr>
              <p:cNvPr id="61" name="Forma libre: forma 60">
                <a:extLst>
                  <a:ext uri="{FF2B5EF4-FFF2-40B4-BE49-F238E27FC236}">
                    <a16:creationId xmlns:a16="http://schemas.microsoft.com/office/drawing/2014/main" id="{3B21FDD3-8B95-D200-A15D-F81C1B8B843D}"/>
                  </a:ext>
                </a:extLst>
              </p:cNvPr>
              <p:cNvSpPr/>
              <p:nvPr/>
            </p:nvSpPr>
            <p:spPr>
              <a:xfrm>
                <a:off x="4923916" y="5335153"/>
                <a:ext cx="45720" cy="332299"/>
              </a:xfrm>
              <a:custGeom>
                <a:avLst/>
                <a:gdLst>
                  <a:gd name="connsiteX0" fmla="*/ 0 w 1118586"/>
                  <a:gd name="connsiteY0" fmla="*/ 0 h 568172"/>
                  <a:gd name="connsiteX1" fmla="*/ 772357 w 1118586"/>
                  <a:gd name="connsiteY1" fmla="*/ 0 h 568172"/>
                  <a:gd name="connsiteX2" fmla="*/ 1118586 w 1118586"/>
                  <a:gd name="connsiteY2" fmla="*/ 284086 h 568172"/>
                  <a:gd name="connsiteX3" fmla="*/ 772357 w 1118586"/>
                  <a:gd name="connsiteY3" fmla="*/ 568172 h 568172"/>
                  <a:gd name="connsiteX4" fmla="*/ 772345 w 1118586"/>
                  <a:gd name="connsiteY4" fmla="*/ 568171 h 568172"/>
                  <a:gd name="connsiteX5" fmla="*/ 0 w 1118586"/>
                  <a:gd name="connsiteY5" fmla="*/ 568171 h 568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8586" h="568172">
                    <a:moveTo>
                      <a:pt x="0" y="0"/>
                    </a:moveTo>
                    <a:lnTo>
                      <a:pt x="772357" y="0"/>
                    </a:lnTo>
                    <a:cubicBezTo>
                      <a:pt x="963574" y="0"/>
                      <a:pt x="1118586" y="127190"/>
                      <a:pt x="1118586" y="284086"/>
                    </a:cubicBezTo>
                    <a:cubicBezTo>
                      <a:pt x="1118586" y="440982"/>
                      <a:pt x="963574" y="568172"/>
                      <a:pt x="772357" y="568172"/>
                    </a:cubicBezTo>
                    <a:lnTo>
                      <a:pt x="772345" y="568171"/>
                    </a:lnTo>
                    <a:lnTo>
                      <a:pt x="0" y="56817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s-CO" dirty="0"/>
              </a:p>
            </p:txBody>
          </p:sp>
          <p:sp>
            <p:nvSpPr>
              <p:cNvPr id="62" name="Forma libre: forma 61">
                <a:extLst>
                  <a:ext uri="{FF2B5EF4-FFF2-40B4-BE49-F238E27FC236}">
                    <a16:creationId xmlns:a16="http://schemas.microsoft.com/office/drawing/2014/main" id="{AD873D42-BE4F-290E-8207-BC54307BB855}"/>
                  </a:ext>
                </a:extLst>
              </p:cNvPr>
              <p:cNvSpPr/>
              <p:nvPr/>
            </p:nvSpPr>
            <p:spPr>
              <a:xfrm>
                <a:off x="4923916" y="5699395"/>
                <a:ext cx="46759" cy="362526"/>
              </a:xfrm>
              <a:custGeom>
                <a:avLst/>
                <a:gdLst>
                  <a:gd name="connsiteX0" fmla="*/ 0 w 1118586"/>
                  <a:gd name="connsiteY0" fmla="*/ 0 h 568172"/>
                  <a:gd name="connsiteX1" fmla="*/ 772357 w 1118586"/>
                  <a:gd name="connsiteY1" fmla="*/ 0 h 568172"/>
                  <a:gd name="connsiteX2" fmla="*/ 1118586 w 1118586"/>
                  <a:gd name="connsiteY2" fmla="*/ 284086 h 568172"/>
                  <a:gd name="connsiteX3" fmla="*/ 772357 w 1118586"/>
                  <a:gd name="connsiteY3" fmla="*/ 568172 h 568172"/>
                  <a:gd name="connsiteX4" fmla="*/ 772345 w 1118586"/>
                  <a:gd name="connsiteY4" fmla="*/ 568171 h 568172"/>
                  <a:gd name="connsiteX5" fmla="*/ 0 w 1118586"/>
                  <a:gd name="connsiteY5" fmla="*/ 568171 h 568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8586" h="568172">
                    <a:moveTo>
                      <a:pt x="0" y="0"/>
                    </a:moveTo>
                    <a:lnTo>
                      <a:pt x="772357" y="0"/>
                    </a:lnTo>
                    <a:cubicBezTo>
                      <a:pt x="963574" y="0"/>
                      <a:pt x="1118586" y="127190"/>
                      <a:pt x="1118586" y="284086"/>
                    </a:cubicBezTo>
                    <a:cubicBezTo>
                      <a:pt x="1118586" y="440982"/>
                      <a:pt x="963574" y="568172"/>
                      <a:pt x="772357" y="568172"/>
                    </a:cubicBezTo>
                    <a:lnTo>
                      <a:pt x="772345" y="568171"/>
                    </a:lnTo>
                    <a:lnTo>
                      <a:pt x="0" y="56817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s-CO" dirty="0"/>
              </a:p>
            </p:txBody>
          </p:sp>
        </p:grpSp>
        <p:sp>
          <p:nvSpPr>
            <p:cNvPr id="58" name="Forma libre: forma 57">
              <a:extLst>
                <a:ext uri="{FF2B5EF4-FFF2-40B4-BE49-F238E27FC236}">
                  <a16:creationId xmlns:a16="http://schemas.microsoft.com/office/drawing/2014/main" id="{3D697BFC-6796-347B-0014-751B6065210F}"/>
                </a:ext>
              </a:extLst>
            </p:cNvPr>
            <p:cNvSpPr/>
            <p:nvPr/>
          </p:nvSpPr>
          <p:spPr>
            <a:xfrm>
              <a:off x="10254775" y="5745823"/>
              <a:ext cx="45719" cy="293625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solidFill>
              <a:srgbClr val="FF0000">
                <a:alpha val="3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59" name="Forma libre: forma 58">
              <a:extLst>
                <a:ext uri="{FF2B5EF4-FFF2-40B4-BE49-F238E27FC236}">
                  <a16:creationId xmlns:a16="http://schemas.microsoft.com/office/drawing/2014/main" id="{94DD3D48-FAD5-75E6-4A18-9AA677E4BD80}"/>
                </a:ext>
              </a:extLst>
            </p:cNvPr>
            <p:cNvSpPr/>
            <p:nvPr/>
          </p:nvSpPr>
          <p:spPr>
            <a:xfrm>
              <a:off x="10254775" y="6064190"/>
              <a:ext cx="45719" cy="293625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solidFill>
              <a:srgbClr val="FF0000">
                <a:alpha val="3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</p:grp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62494626-A4A8-0021-1F40-C79BFB24A3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7168860"/>
              </p:ext>
            </p:extLst>
          </p:nvPr>
        </p:nvGraphicFramePr>
        <p:xfrm>
          <a:off x="447019" y="1360271"/>
          <a:ext cx="5241639" cy="221999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39225">
                  <a:extLst>
                    <a:ext uri="{9D8B030D-6E8A-4147-A177-3AD203B41FA5}">
                      <a16:colId xmlns:a16="http://schemas.microsoft.com/office/drawing/2014/main" val="1655128938"/>
                    </a:ext>
                  </a:extLst>
                </a:gridCol>
                <a:gridCol w="1054720">
                  <a:extLst>
                    <a:ext uri="{9D8B030D-6E8A-4147-A177-3AD203B41FA5}">
                      <a16:colId xmlns:a16="http://schemas.microsoft.com/office/drawing/2014/main" val="2176416529"/>
                    </a:ext>
                  </a:extLst>
                </a:gridCol>
                <a:gridCol w="2138205">
                  <a:extLst>
                    <a:ext uri="{9D8B030D-6E8A-4147-A177-3AD203B41FA5}">
                      <a16:colId xmlns:a16="http://schemas.microsoft.com/office/drawing/2014/main" val="2828107262"/>
                    </a:ext>
                  </a:extLst>
                </a:gridCol>
                <a:gridCol w="1409489">
                  <a:extLst>
                    <a:ext uri="{9D8B030D-6E8A-4147-A177-3AD203B41FA5}">
                      <a16:colId xmlns:a16="http://schemas.microsoft.com/office/drawing/2014/main" val="788963868"/>
                    </a:ext>
                  </a:extLst>
                </a:gridCol>
              </a:tblGrid>
              <a:tr h="443998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9743636"/>
                  </a:ext>
                </a:extLst>
              </a:tr>
              <a:tr h="443998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ALTO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Código 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% de Ejecución Cupos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815550458"/>
                  </a:ext>
                </a:extLst>
              </a:tr>
              <a:tr h="443998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86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PUTUMAYO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1341,11%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4182755308"/>
                  </a:ext>
                </a:extLst>
              </a:tr>
              <a:tr h="443998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GUAVIARE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816,67%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588489905"/>
                  </a:ext>
                </a:extLst>
              </a:tr>
              <a:tr h="443998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85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CASANARE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499,52%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235248314"/>
                  </a:ext>
                </a:extLst>
              </a:tr>
            </a:tbl>
          </a:graphicData>
        </a:graphic>
      </p:graphicFrame>
      <p:grpSp>
        <p:nvGrpSpPr>
          <p:cNvPr id="13" name="Grupo 12">
            <a:extLst>
              <a:ext uri="{FF2B5EF4-FFF2-40B4-BE49-F238E27FC236}">
                <a16:creationId xmlns:a16="http://schemas.microsoft.com/office/drawing/2014/main" id="{09E70F28-3868-A3A7-283D-961A0C1B0BA0}"/>
              </a:ext>
            </a:extLst>
          </p:cNvPr>
          <p:cNvGrpSpPr/>
          <p:nvPr/>
        </p:nvGrpSpPr>
        <p:grpSpPr>
          <a:xfrm>
            <a:off x="4296521" y="2263060"/>
            <a:ext cx="1392137" cy="1310966"/>
            <a:chOff x="4919397" y="2318265"/>
            <a:chExt cx="601473" cy="1018474"/>
          </a:xfrm>
          <a:solidFill>
            <a:srgbClr val="FF6C00">
              <a:alpha val="20000"/>
            </a:srgbClr>
          </a:solidFill>
        </p:grpSpPr>
        <p:sp>
          <p:nvSpPr>
            <p:cNvPr id="14" name="Forma libre: forma 13">
              <a:extLst>
                <a:ext uri="{FF2B5EF4-FFF2-40B4-BE49-F238E27FC236}">
                  <a16:creationId xmlns:a16="http://schemas.microsoft.com/office/drawing/2014/main" id="{DFF2E729-679E-7577-40BD-C169D5F1722A}"/>
                </a:ext>
              </a:extLst>
            </p:cNvPr>
            <p:cNvSpPr/>
            <p:nvPr/>
          </p:nvSpPr>
          <p:spPr>
            <a:xfrm>
              <a:off x="4919398" y="2318265"/>
              <a:ext cx="601471" cy="324959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20" name="Forma libre: forma 19">
              <a:extLst>
                <a:ext uri="{FF2B5EF4-FFF2-40B4-BE49-F238E27FC236}">
                  <a16:creationId xmlns:a16="http://schemas.microsoft.com/office/drawing/2014/main" id="{2EE73A2A-78A1-3D05-E2FC-501AF423E211}"/>
                </a:ext>
              </a:extLst>
            </p:cNvPr>
            <p:cNvSpPr/>
            <p:nvPr/>
          </p:nvSpPr>
          <p:spPr>
            <a:xfrm>
              <a:off x="4919398" y="2666202"/>
              <a:ext cx="601472" cy="311838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22" name="Forma libre: forma 21">
              <a:extLst>
                <a:ext uri="{FF2B5EF4-FFF2-40B4-BE49-F238E27FC236}">
                  <a16:creationId xmlns:a16="http://schemas.microsoft.com/office/drawing/2014/main" id="{93BCED3F-3CC6-332F-343E-97206F4A1291}"/>
                </a:ext>
              </a:extLst>
            </p:cNvPr>
            <p:cNvSpPr/>
            <p:nvPr/>
          </p:nvSpPr>
          <p:spPr>
            <a:xfrm>
              <a:off x="4919397" y="3009440"/>
              <a:ext cx="601470" cy="327299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</p:grpSp>
      <p:graphicFrame>
        <p:nvGraphicFramePr>
          <p:cNvPr id="29" name="Tabla 28">
            <a:extLst>
              <a:ext uri="{FF2B5EF4-FFF2-40B4-BE49-F238E27FC236}">
                <a16:creationId xmlns:a16="http://schemas.microsoft.com/office/drawing/2014/main" id="{0E8967A9-A051-7EC4-DCA7-7BDC5606D2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1898405"/>
              </p:ext>
            </p:extLst>
          </p:nvPr>
        </p:nvGraphicFramePr>
        <p:xfrm>
          <a:off x="445354" y="4198989"/>
          <a:ext cx="5241638" cy="212514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39225">
                  <a:extLst>
                    <a:ext uri="{9D8B030D-6E8A-4147-A177-3AD203B41FA5}">
                      <a16:colId xmlns:a16="http://schemas.microsoft.com/office/drawing/2014/main" val="2976187092"/>
                    </a:ext>
                  </a:extLst>
                </a:gridCol>
                <a:gridCol w="1054719">
                  <a:extLst>
                    <a:ext uri="{9D8B030D-6E8A-4147-A177-3AD203B41FA5}">
                      <a16:colId xmlns:a16="http://schemas.microsoft.com/office/drawing/2014/main" val="1813167627"/>
                    </a:ext>
                  </a:extLst>
                </a:gridCol>
                <a:gridCol w="2138205">
                  <a:extLst>
                    <a:ext uri="{9D8B030D-6E8A-4147-A177-3AD203B41FA5}">
                      <a16:colId xmlns:a16="http://schemas.microsoft.com/office/drawing/2014/main" val="691899940"/>
                    </a:ext>
                  </a:extLst>
                </a:gridCol>
                <a:gridCol w="1409489">
                  <a:extLst>
                    <a:ext uri="{9D8B030D-6E8A-4147-A177-3AD203B41FA5}">
                      <a16:colId xmlns:a16="http://schemas.microsoft.com/office/drawing/2014/main" val="2927425523"/>
                    </a:ext>
                  </a:extLst>
                </a:gridCol>
              </a:tblGrid>
              <a:tr h="303592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6400209"/>
                  </a:ext>
                </a:extLst>
              </a:tr>
              <a:tr h="303592"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BAJO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Código Regional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% de Ejecución Cupos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005710594"/>
                  </a:ext>
                </a:extLst>
              </a:tr>
              <a:tr h="30359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 VICHADA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0,00%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275988833"/>
                  </a:ext>
                </a:extLst>
              </a:tr>
              <a:tr h="30359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97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 VAUPÉS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0,00%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898462892"/>
                  </a:ext>
                </a:extLst>
              </a:tr>
              <a:tr h="30359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70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SUCRE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7,44%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222760376"/>
                  </a:ext>
                </a:extLst>
              </a:tr>
              <a:tr h="30359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CAQUETÁ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10,74%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489521577"/>
                  </a:ext>
                </a:extLst>
              </a:tr>
              <a:tr h="30359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27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CHOCÓ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36,97%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577304697"/>
                  </a:ext>
                </a:extLst>
              </a:tr>
            </a:tbl>
          </a:graphicData>
        </a:graphic>
      </p:graphicFrame>
      <p:grpSp>
        <p:nvGrpSpPr>
          <p:cNvPr id="30" name="Grupo 29">
            <a:extLst>
              <a:ext uri="{FF2B5EF4-FFF2-40B4-BE49-F238E27FC236}">
                <a16:creationId xmlns:a16="http://schemas.microsoft.com/office/drawing/2014/main" id="{D946C5FF-A8D7-15B3-BAF0-F96335192B1F}"/>
              </a:ext>
            </a:extLst>
          </p:cNvPr>
          <p:cNvGrpSpPr/>
          <p:nvPr/>
        </p:nvGrpSpPr>
        <p:grpSpPr>
          <a:xfrm>
            <a:off x="4301898" y="4817877"/>
            <a:ext cx="370179" cy="1495723"/>
            <a:chOff x="10254771" y="4798359"/>
            <a:chExt cx="442125" cy="1455342"/>
          </a:xfrm>
        </p:grpSpPr>
        <p:grpSp>
          <p:nvGrpSpPr>
            <p:cNvPr id="31" name="Grupo 30">
              <a:extLst>
                <a:ext uri="{FF2B5EF4-FFF2-40B4-BE49-F238E27FC236}">
                  <a16:creationId xmlns:a16="http://schemas.microsoft.com/office/drawing/2014/main" id="{C136C85B-D378-7AE4-78E1-225306AE589B}"/>
                </a:ext>
              </a:extLst>
            </p:cNvPr>
            <p:cNvGrpSpPr/>
            <p:nvPr/>
          </p:nvGrpSpPr>
          <p:grpSpPr>
            <a:xfrm>
              <a:off x="10254771" y="4798359"/>
              <a:ext cx="165022" cy="869611"/>
              <a:chOff x="4923916" y="4984748"/>
              <a:chExt cx="168776" cy="1013904"/>
            </a:xfrm>
            <a:solidFill>
              <a:srgbClr val="FF0000">
                <a:alpha val="30196"/>
              </a:srgbClr>
            </a:solidFill>
          </p:grpSpPr>
          <p:sp>
            <p:nvSpPr>
              <p:cNvPr id="34" name="Forma libre: forma 33">
                <a:extLst>
                  <a:ext uri="{FF2B5EF4-FFF2-40B4-BE49-F238E27FC236}">
                    <a16:creationId xmlns:a16="http://schemas.microsoft.com/office/drawing/2014/main" id="{4E2D5465-F2A1-FAED-ED97-5B5AB4E125D5}"/>
                  </a:ext>
                </a:extLst>
              </p:cNvPr>
              <p:cNvSpPr/>
              <p:nvPr/>
            </p:nvSpPr>
            <p:spPr>
              <a:xfrm>
                <a:off x="4924406" y="4984748"/>
                <a:ext cx="45719" cy="314958"/>
              </a:xfrm>
              <a:custGeom>
                <a:avLst/>
                <a:gdLst>
                  <a:gd name="connsiteX0" fmla="*/ 0 w 1118586"/>
                  <a:gd name="connsiteY0" fmla="*/ 0 h 568172"/>
                  <a:gd name="connsiteX1" fmla="*/ 772357 w 1118586"/>
                  <a:gd name="connsiteY1" fmla="*/ 0 h 568172"/>
                  <a:gd name="connsiteX2" fmla="*/ 1118586 w 1118586"/>
                  <a:gd name="connsiteY2" fmla="*/ 284086 h 568172"/>
                  <a:gd name="connsiteX3" fmla="*/ 772357 w 1118586"/>
                  <a:gd name="connsiteY3" fmla="*/ 568172 h 568172"/>
                  <a:gd name="connsiteX4" fmla="*/ 772345 w 1118586"/>
                  <a:gd name="connsiteY4" fmla="*/ 568171 h 568172"/>
                  <a:gd name="connsiteX5" fmla="*/ 0 w 1118586"/>
                  <a:gd name="connsiteY5" fmla="*/ 568171 h 568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8586" h="568172">
                    <a:moveTo>
                      <a:pt x="0" y="0"/>
                    </a:moveTo>
                    <a:lnTo>
                      <a:pt x="772357" y="0"/>
                    </a:lnTo>
                    <a:cubicBezTo>
                      <a:pt x="963574" y="0"/>
                      <a:pt x="1118586" y="127190"/>
                      <a:pt x="1118586" y="284086"/>
                    </a:cubicBezTo>
                    <a:cubicBezTo>
                      <a:pt x="1118586" y="440982"/>
                      <a:pt x="963574" y="568172"/>
                      <a:pt x="772357" y="568172"/>
                    </a:cubicBezTo>
                    <a:lnTo>
                      <a:pt x="772345" y="568171"/>
                    </a:lnTo>
                    <a:lnTo>
                      <a:pt x="0" y="56817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s-CO" dirty="0"/>
              </a:p>
            </p:txBody>
          </p:sp>
          <p:sp>
            <p:nvSpPr>
              <p:cNvPr id="35" name="Forma libre: forma 34">
                <a:extLst>
                  <a:ext uri="{FF2B5EF4-FFF2-40B4-BE49-F238E27FC236}">
                    <a16:creationId xmlns:a16="http://schemas.microsoft.com/office/drawing/2014/main" id="{43AF17F3-4816-3D0D-C64F-B8A430FC1C8F}"/>
                  </a:ext>
                </a:extLst>
              </p:cNvPr>
              <p:cNvSpPr/>
              <p:nvPr/>
            </p:nvSpPr>
            <p:spPr>
              <a:xfrm>
                <a:off x="4923916" y="5335153"/>
                <a:ext cx="45720" cy="314958"/>
              </a:xfrm>
              <a:custGeom>
                <a:avLst/>
                <a:gdLst>
                  <a:gd name="connsiteX0" fmla="*/ 0 w 1118586"/>
                  <a:gd name="connsiteY0" fmla="*/ 0 h 568172"/>
                  <a:gd name="connsiteX1" fmla="*/ 772357 w 1118586"/>
                  <a:gd name="connsiteY1" fmla="*/ 0 h 568172"/>
                  <a:gd name="connsiteX2" fmla="*/ 1118586 w 1118586"/>
                  <a:gd name="connsiteY2" fmla="*/ 284086 h 568172"/>
                  <a:gd name="connsiteX3" fmla="*/ 772357 w 1118586"/>
                  <a:gd name="connsiteY3" fmla="*/ 568172 h 568172"/>
                  <a:gd name="connsiteX4" fmla="*/ 772345 w 1118586"/>
                  <a:gd name="connsiteY4" fmla="*/ 568171 h 568172"/>
                  <a:gd name="connsiteX5" fmla="*/ 0 w 1118586"/>
                  <a:gd name="connsiteY5" fmla="*/ 568171 h 568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8586" h="568172">
                    <a:moveTo>
                      <a:pt x="0" y="0"/>
                    </a:moveTo>
                    <a:lnTo>
                      <a:pt x="772357" y="0"/>
                    </a:lnTo>
                    <a:cubicBezTo>
                      <a:pt x="963574" y="0"/>
                      <a:pt x="1118586" y="127190"/>
                      <a:pt x="1118586" y="284086"/>
                    </a:cubicBezTo>
                    <a:cubicBezTo>
                      <a:pt x="1118586" y="440982"/>
                      <a:pt x="963574" y="568172"/>
                      <a:pt x="772357" y="568172"/>
                    </a:cubicBezTo>
                    <a:lnTo>
                      <a:pt x="772345" y="568171"/>
                    </a:lnTo>
                    <a:lnTo>
                      <a:pt x="0" y="56817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s-CO" dirty="0"/>
              </a:p>
            </p:txBody>
          </p:sp>
          <p:sp>
            <p:nvSpPr>
              <p:cNvPr id="36" name="Forma libre: forma 35">
                <a:extLst>
                  <a:ext uri="{FF2B5EF4-FFF2-40B4-BE49-F238E27FC236}">
                    <a16:creationId xmlns:a16="http://schemas.microsoft.com/office/drawing/2014/main" id="{03340DEE-4E8D-2137-9E07-44ED5B2C316D}"/>
                  </a:ext>
                </a:extLst>
              </p:cNvPr>
              <p:cNvSpPr/>
              <p:nvPr/>
            </p:nvSpPr>
            <p:spPr>
              <a:xfrm>
                <a:off x="4923916" y="5683693"/>
                <a:ext cx="168776" cy="314959"/>
              </a:xfrm>
              <a:custGeom>
                <a:avLst/>
                <a:gdLst>
                  <a:gd name="connsiteX0" fmla="*/ 0 w 1118586"/>
                  <a:gd name="connsiteY0" fmla="*/ 0 h 568172"/>
                  <a:gd name="connsiteX1" fmla="*/ 772357 w 1118586"/>
                  <a:gd name="connsiteY1" fmla="*/ 0 h 568172"/>
                  <a:gd name="connsiteX2" fmla="*/ 1118586 w 1118586"/>
                  <a:gd name="connsiteY2" fmla="*/ 284086 h 568172"/>
                  <a:gd name="connsiteX3" fmla="*/ 772357 w 1118586"/>
                  <a:gd name="connsiteY3" fmla="*/ 568172 h 568172"/>
                  <a:gd name="connsiteX4" fmla="*/ 772345 w 1118586"/>
                  <a:gd name="connsiteY4" fmla="*/ 568171 h 568172"/>
                  <a:gd name="connsiteX5" fmla="*/ 0 w 1118586"/>
                  <a:gd name="connsiteY5" fmla="*/ 568171 h 568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8586" h="568172">
                    <a:moveTo>
                      <a:pt x="0" y="0"/>
                    </a:moveTo>
                    <a:lnTo>
                      <a:pt x="772357" y="0"/>
                    </a:lnTo>
                    <a:cubicBezTo>
                      <a:pt x="963574" y="0"/>
                      <a:pt x="1118586" y="127190"/>
                      <a:pt x="1118586" y="284086"/>
                    </a:cubicBezTo>
                    <a:cubicBezTo>
                      <a:pt x="1118586" y="440982"/>
                      <a:pt x="963574" y="568172"/>
                      <a:pt x="772357" y="568172"/>
                    </a:cubicBezTo>
                    <a:lnTo>
                      <a:pt x="772345" y="568171"/>
                    </a:lnTo>
                    <a:lnTo>
                      <a:pt x="0" y="56817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s-CO" dirty="0"/>
              </a:p>
            </p:txBody>
          </p:sp>
        </p:grpSp>
        <p:sp>
          <p:nvSpPr>
            <p:cNvPr id="32" name="Forma libre: forma 31">
              <a:extLst>
                <a:ext uri="{FF2B5EF4-FFF2-40B4-BE49-F238E27FC236}">
                  <a16:creationId xmlns:a16="http://schemas.microsoft.com/office/drawing/2014/main" id="{F2B6940E-5F00-7F31-2066-DCB5DD8B52FF}"/>
                </a:ext>
              </a:extLst>
            </p:cNvPr>
            <p:cNvSpPr/>
            <p:nvPr/>
          </p:nvSpPr>
          <p:spPr>
            <a:xfrm>
              <a:off x="10254775" y="5691955"/>
              <a:ext cx="230216" cy="270136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solidFill>
              <a:srgbClr val="FF0000">
                <a:alpha val="3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33" name="Forma libre: forma 32">
              <a:extLst>
                <a:ext uri="{FF2B5EF4-FFF2-40B4-BE49-F238E27FC236}">
                  <a16:creationId xmlns:a16="http://schemas.microsoft.com/office/drawing/2014/main" id="{3A977D4C-DF6C-7692-57A9-988773DC6817}"/>
                </a:ext>
              </a:extLst>
            </p:cNvPr>
            <p:cNvSpPr/>
            <p:nvPr/>
          </p:nvSpPr>
          <p:spPr>
            <a:xfrm>
              <a:off x="10254775" y="5983566"/>
              <a:ext cx="442121" cy="270135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solidFill>
              <a:srgbClr val="FF0000">
                <a:alpha val="3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</p:grpSp>
      <p:graphicFrame>
        <p:nvGraphicFramePr>
          <p:cNvPr id="37" name="Tabla 36">
            <a:extLst>
              <a:ext uri="{FF2B5EF4-FFF2-40B4-BE49-F238E27FC236}">
                <a16:creationId xmlns:a16="http://schemas.microsoft.com/office/drawing/2014/main" id="{D8316517-5AED-A9A7-A5F5-B40E0771AE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1774282"/>
              </p:ext>
            </p:extLst>
          </p:nvPr>
        </p:nvGraphicFramePr>
        <p:xfrm>
          <a:off x="6329125" y="1370977"/>
          <a:ext cx="5415854" cy="223340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4205">
                  <a:extLst>
                    <a:ext uri="{9D8B030D-6E8A-4147-A177-3AD203B41FA5}">
                      <a16:colId xmlns:a16="http://schemas.microsoft.com/office/drawing/2014/main" val="4277411666"/>
                    </a:ext>
                  </a:extLst>
                </a:gridCol>
                <a:gridCol w="534939">
                  <a:extLst>
                    <a:ext uri="{9D8B030D-6E8A-4147-A177-3AD203B41FA5}">
                      <a16:colId xmlns:a16="http://schemas.microsoft.com/office/drawing/2014/main" val="30236699"/>
                    </a:ext>
                  </a:extLst>
                </a:gridCol>
                <a:gridCol w="928849">
                  <a:extLst>
                    <a:ext uri="{9D8B030D-6E8A-4147-A177-3AD203B41FA5}">
                      <a16:colId xmlns:a16="http://schemas.microsoft.com/office/drawing/2014/main" val="721933695"/>
                    </a:ext>
                  </a:extLst>
                </a:gridCol>
                <a:gridCol w="481446">
                  <a:extLst>
                    <a:ext uri="{9D8B030D-6E8A-4147-A177-3AD203B41FA5}">
                      <a16:colId xmlns:a16="http://schemas.microsoft.com/office/drawing/2014/main" val="4232260693"/>
                    </a:ext>
                  </a:extLst>
                </a:gridCol>
                <a:gridCol w="2431542">
                  <a:extLst>
                    <a:ext uri="{9D8B030D-6E8A-4147-A177-3AD203B41FA5}">
                      <a16:colId xmlns:a16="http://schemas.microsoft.com/office/drawing/2014/main" val="777357522"/>
                    </a:ext>
                  </a:extLst>
                </a:gridCol>
                <a:gridCol w="714873">
                  <a:extLst>
                    <a:ext uri="{9D8B030D-6E8A-4147-A177-3AD203B41FA5}">
                      <a16:colId xmlns:a16="http://schemas.microsoft.com/office/drawing/2014/main" val="1113068327"/>
                    </a:ext>
                  </a:extLst>
                </a:gridCol>
              </a:tblGrid>
              <a:tr h="443099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CENTRO DE FORMACIÓN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8906587"/>
                  </a:ext>
                </a:extLst>
              </a:tr>
              <a:tr h="443099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ALTO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Código 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Código Centro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Centro de Formación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% de Ejecución Cupos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4071724814"/>
                  </a:ext>
                </a:extLst>
              </a:tr>
              <a:tr h="443099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41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HUILA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9525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u="none" strike="noStrike">
                          <a:effectLst/>
                        </a:rPr>
                        <a:t>CENTRO AGROEMPRESARIAL Y DESARROLLO PECUARIO DEL HUILA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1558,89%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576836524"/>
                  </a:ext>
                </a:extLst>
              </a:tr>
              <a:tr h="443099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41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HUILA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9116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CENTRO DE FORMACION AGROINDUSTRIAL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1476,67%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4105577161"/>
                  </a:ext>
                </a:extLst>
              </a:tr>
              <a:tr h="443099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ANTIOQUIA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9127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u="none" strike="noStrike">
                          <a:effectLst/>
                        </a:rPr>
                        <a:t>CENTRO DE FORMACIÓN MINERO AMBIENTAL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892,00%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2444525098"/>
                  </a:ext>
                </a:extLst>
              </a:tr>
            </a:tbl>
          </a:graphicData>
        </a:graphic>
      </p:graphicFrame>
      <p:grpSp>
        <p:nvGrpSpPr>
          <p:cNvPr id="38" name="Grupo 37">
            <a:extLst>
              <a:ext uri="{FF2B5EF4-FFF2-40B4-BE49-F238E27FC236}">
                <a16:creationId xmlns:a16="http://schemas.microsoft.com/office/drawing/2014/main" id="{74C35D76-E0B8-C0B5-5F2C-043D74A3BDE8}"/>
              </a:ext>
            </a:extLst>
          </p:cNvPr>
          <p:cNvGrpSpPr/>
          <p:nvPr/>
        </p:nvGrpSpPr>
        <p:grpSpPr>
          <a:xfrm>
            <a:off x="11033557" y="2282588"/>
            <a:ext cx="711204" cy="1323832"/>
            <a:chOff x="4919398" y="2326273"/>
            <a:chExt cx="590146" cy="1230068"/>
          </a:xfrm>
          <a:solidFill>
            <a:srgbClr val="FF6C00">
              <a:alpha val="20000"/>
            </a:srgbClr>
          </a:solidFill>
        </p:grpSpPr>
        <p:sp>
          <p:nvSpPr>
            <p:cNvPr id="39" name="Forma libre: forma 38">
              <a:extLst>
                <a:ext uri="{FF2B5EF4-FFF2-40B4-BE49-F238E27FC236}">
                  <a16:creationId xmlns:a16="http://schemas.microsoft.com/office/drawing/2014/main" id="{E4560299-14D4-BE15-FE10-BC6D2DC60322}"/>
                </a:ext>
              </a:extLst>
            </p:cNvPr>
            <p:cNvSpPr/>
            <p:nvPr/>
          </p:nvSpPr>
          <p:spPr>
            <a:xfrm>
              <a:off x="4919398" y="2326273"/>
              <a:ext cx="584744" cy="387359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40" name="Forma libre: forma 39">
              <a:extLst>
                <a:ext uri="{FF2B5EF4-FFF2-40B4-BE49-F238E27FC236}">
                  <a16:creationId xmlns:a16="http://schemas.microsoft.com/office/drawing/2014/main" id="{50B47C97-E23B-BEB0-862D-118382082227}"/>
                </a:ext>
              </a:extLst>
            </p:cNvPr>
            <p:cNvSpPr/>
            <p:nvPr/>
          </p:nvSpPr>
          <p:spPr>
            <a:xfrm>
              <a:off x="4919399" y="2734255"/>
              <a:ext cx="584744" cy="387359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41" name="Forma libre: forma 40">
              <a:extLst>
                <a:ext uri="{FF2B5EF4-FFF2-40B4-BE49-F238E27FC236}">
                  <a16:creationId xmlns:a16="http://schemas.microsoft.com/office/drawing/2014/main" id="{9B9CA172-5370-19B8-04D6-BEC968F81BA6}"/>
                </a:ext>
              </a:extLst>
            </p:cNvPr>
            <p:cNvSpPr/>
            <p:nvPr/>
          </p:nvSpPr>
          <p:spPr>
            <a:xfrm>
              <a:off x="4919398" y="3158274"/>
              <a:ext cx="590146" cy="398067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</p:grpSp>
      <p:graphicFrame>
        <p:nvGraphicFramePr>
          <p:cNvPr id="42" name="Tabla 41">
            <a:extLst>
              <a:ext uri="{FF2B5EF4-FFF2-40B4-BE49-F238E27FC236}">
                <a16:creationId xmlns:a16="http://schemas.microsoft.com/office/drawing/2014/main" id="{EA85C11C-FA85-960D-D85A-FB02626E57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9891473"/>
              </p:ext>
            </p:extLst>
          </p:nvPr>
        </p:nvGraphicFramePr>
        <p:xfrm>
          <a:off x="6329125" y="4198989"/>
          <a:ext cx="5415854" cy="212942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4205">
                  <a:extLst>
                    <a:ext uri="{9D8B030D-6E8A-4147-A177-3AD203B41FA5}">
                      <a16:colId xmlns:a16="http://schemas.microsoft.com/office/drawing/2014/main" val="1750534847"/>
                    </a:ext>
                  </a:extLst>
                </a:gridCol>
                <a:gridCol w="534939">
                  <a:extLst>
                    <a:ext uri="{9D8B030D-6E8A-4147-A177-3AD203B41FA5}">
                      <a16:colId xmlns:a16="http://schemas.microsoft.com/office/drawing/2014/main" val="1824771947"/>
                    </a:ext>
                  </a:extLst>
                </a:gridCol>
                <a:gridCol w="928849">
                  <a:extLst>
                    <a:ext uri="{9D8B030D-6E8A-4147-A177-3AD203B41FA5}">
                      <a16:colId xmlns:a16="http://schemas.microsoft.com/office/drawing/2014/main" val="2566464162"/>
                    </a:ext>
                  </a:extLst>
                </a:gridCol>
                <a:gridCol w="481446">
                  <a:extLst>
                    <a:ext uri="{9D8B030D-6E8A-4147-A177-3AD203B41FA5}">
                      <a16:colId xmlns:a16="http://schemas.microsoft.com/office/drawing/2014/main" val="1310446593"/>
                    </a:ext>
                  </a:extLst>
                </a:gridCol>
                <a:gridCol w="2431542">
                  <a:extLst>
                    <a:ext uri="{9D8B030D-6E8A-4147-A177-3AD203B41FA5}">
                      <a16:colId xmlns:a16="http://schemas.microsoft.com/office/drawing/2014/main" val="2810583145"/>
                    </a:ext>
                  </a:extLst>
                </a:gridCol>
                <a:gridCol w="714873">
                  <a:extLst>
                    <a:ext uri="{9D8B030D-6E8A-4147-A177-3AD203B41FA5}">
                      <a16:colId xmlns:a16="http://schemas.microsoft.com/office/drawing/2014/main" val="1913328834"/>
                    </a:ext>
                  </a:extLst>
                </a:gridCol>
              </a:tblGrid>
              <a:tr h="206124">
                <a:tc>
                  <a:txBody>
                    <a:bodyPr/>
                    <a:lstStyle/>
                    <a:p>
                      <a:pPr algn="l" fontAlgn="b"/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 dirty="0">
                          <a:effectLst/>
                        </a:rPr>
                        <a:t>CENTRO DE FORMACIÓN</a:t>
                      </a:r>
                      <a:endParaRPr lang="es-CO" sz="9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1808005"/>
                  </a:ext>
                </a:extLst>
              </a:tr>
              <a:tr h="407919"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BAJO</a:t>
                      </a:r>
                      <a:endParaRPr lang="es-CO" sz="9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Código Regional</a:t>
                      </a:r>
                      <a:endParaRPr lang="es-CO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Regional</a:t>
                      </a:r>
                      <a:endParaRPr lang="es-CO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Código Centro</a:t>
                      </a:r>
                      <a:endParaRPr lang="es-CO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Centro de Formación</a:t>
                      </a:r>
                      <a:endParaRPr lang="es-CO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% de Ejecución Cupos</a:t>
                      </a:r>
                      <a:endParaRPr lang="es-CO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866396591"/>
                  </a:ext>
                </a:extLst>
              </a:tr>
              <a:tr h="27670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15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REGIONAL BOYACÁ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9551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u="none" strike="noStrike">
                          <a:effectLst/>
                        </a:rPr>
                        <a:t>CENTRO DE LA INNOVACIÓN AGROINDUSTRIAL Y DE SERVICIOS</a:t>
                      </a:r>
                      <a:endParaRPr lang="es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0,00%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042593300"/>
                  </a:ext>
                </a:extLst>
              </a:tr>
              <a:tr h="27670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52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REGIONAL NARIÑO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9534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u="none" strike="noStrike">
                          <a:effectLst/>
                        </a:rPr>
                        <a:t>CENTRO SUR COLOMBIANO DE LOGÍSTICA INTERNACIONAL</a:t>
                      </a:r>
                      <a:endParaRPr lang="es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0,00%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4038258762"/>
                  </a:ext>
                </a:extLst>
              </a:tr>
              <a:tr h="407919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99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REGIONAL VICHADA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9531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u="none" strike="noStrike">
                          <a:effectLst/>
                        </a:rPr>
                        <a:t>CENTRO DE PRODUCCIÓN Y TRANSFORMACION AGROINDUSTRIAL DE LA ORINOQUÍA</a:t>
                      </a:r>
                      <a:endParaRPr lang="es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0,00%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861379225"/>
                  </a:ext>
                </a:extLst>
              </a:tr>
              <a:tr h="27670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97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REGIONAL VAUPÉS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9548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u="none" strike="noStrike">
                          <a:effectLst/>
                        </a:rPr>
                        <a:t>CENTRO AGROPECUARIO Y DE SERVICIOS AMBIENTALES JIRI - JIRIMO</a:t>
                      </a:r>
                      <a:endParaRPr lang="es-E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0,00%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42890779"/>
                  </a:ext>
                </a:extLst>
              </a:tr>
              <a:tr h="27307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15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REGIONAL BOYACÁ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9111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>
                          <a:effectLst/>
                        </a:rPr>
                        <a:t>CENTRO MINERO</a:t>
                      </a:r>
                      <a:endParaRPr lang="es-CO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u="none" strike="noStrike" dirty="0">
                          <a:effectLst/>
                        </a:rPr>
                        <a:t>18,33%</a:t>
                      </a:r>
                      <a:endParaRPr lang="es-CO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2474739285"/>
                  </a:ext>
                </a:extLst>
              </a:tr>
            </a:tbl>
          </a:graphicData>
        </a:graphic>
      </p:graphicFrame>
      <p:grpSp>
        <p:nvGrpSpPr>
          <p:cNvPr id="43" name="Grupo 42">
            <a:extLst>
              <a:ext uri="{FF2B5EF4-FFF2-40B4-BE49-F238E27FC236}">
                <a16:creationId xmlns:a16="http://schemas.microsoft.com/office/drawing/2014/main" id="{8E52E215-61E8-1B4D-4C56-B9AE0CDAF863}"/>
              </a:ext>
            </a:extLst>
          </p:cNvPr>
          <p:cNvGrpSpPr/>
          <p:nvPr/>
        </p:nvGrpSpPr>
        <p:grpSpPr>
          <a:xfrm>
            <a:off x="11033621" y="4809085"/>
            <a:ext cx="143895" cy="1515047"/>
            <a:chOff x="10254774" y="4798368"/>
            <a:chExt cx="181140" cy="1495088"/>
          </a:xfrm>
        </p:grpSpPr>
        <p:grpSp>
          <p:nvGrpSpPr>
            <p:cNvPr id="44" name="Grupo 43">
              <a:extLst>
                <a:ext uri="{FF2B5EF4-FFF2-40B4-BE49-F238E27FC236}">
                  <a16:creationId xmlns:a16="http://schemas.microsoft.com/office/drawing/2014/main" id="{9C83E14A-E18F-AC6A-7FF9-F8F7C46457DD}"/>
                </a:ext>
              </a:extLst>
            </p:cNvPr>
            <p:cNvGrpSpPr/>
            <p:nvPr/>
          </p:nvGrpSpPr>
          <p:grpSpPr>
            <a:xfrm>
              <a:off x="10254775" y="4798368"/>
              <a:ext cx="45719" cy="931665"/>
              <a:chOff x="4923916" y="4984748"/>
              <a:chExt cx="46759" cy="1086253"/>
            </a:xfrm>
            <a:solidFill>
              <a:srgbClr val="FF0000">
                <a:alpha val="30196"/>
              </a:srgbClr>
            </a:solidFill>
          </p:grpSpPr>
          <p:sp>
            <p:nvSpPr>
              <p:cNvPr id="52" name="Forma libre: forma 51">
                <a:extLst>
                  <a:ext uri="{FF2B5EF4-FFF2-40B4-BE49-F238E27FC236}">
                    <a16:creationId xmlns:a16="http://schemas.microsoft.com/office/drawing/2014/main" id="{1B45AE99-9ABA-8F5D-2E9D-4947E0D417A3}"/>
                  </a:ext>
                </a:extLst>
              </p:cNvPr>
              <p:cNvSpPr/>
              <p:nvPr/>
            </p:nvSpPr>
            <p:spPr>
              <a:xfrm>
                <a:off x="4924406" y="4984748"/>
                <a:ext cx="45719" cy="314958"/>
              </a:xfrm>
              <a:custGeom>
                <a:avLst/>
                <a:gdLst>
                  <a:gd name="connsiteX0" fmla="*/ 0 w 1118586"/>
                  <a:gd name="connsiteY0" fmla="*/ 0 h 568172"/>
                  <a:gd name="connsiteX1" fmla="*/ 772357 w 1118586"/>
                  <a:gd name="connsiteY1" fmla="*/ 0 h 568172"/>
                  <a:gd name="connsiteX2" fmla="*/ 1118586 w 1118586"/>
                  <a:gd name="connsiteY2" fmla="*/ 284086 h 568172"/>
                  <a:gd name="connsiteX3" fmla="*/ 772357 w 1118586"/>
                  <a:gd name="connsiteY3" fmla="*/ 568172 h 568172"/>
                  <a:gd name="connsiteX4" fmla="*/ 772345 w 1118586"/>
                  <a:gd name="connsiteY4" fmla="*/ 568171 h 568172"/>
                  <a:gd name="connsiteX5" fmla="*/ 0 w 1118586"/>
                  <a:gd name="connsiteY5" fmla="*/ 568171 h 568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8586" h="568172">
                    <a:moveTo>
                      <a:pt x="0" y="0"/>
                    </a:moveTo>
                    <a:lnTo>
                      <a:pt x="772357" y="0"/>
                    </a:lnTo>
                    <a:cubicBezTo>
                      <a:pt x="963574" y="0"/>
                      <a:pt x="1118586" y="127190"/>
                      <a:pt x="1118586" y="284086"/>
                    </a:cubicBezTo>
                    <a:cubicBezTo>
                      <a:pt x="1118586" y="440982"/>
                      <a:pt x="963574" y="568172"/>
                      <a:pt x="772357" y="568172"/>
                    </a:cubicBezTo>
                    <a:lnTo>
                      <a:pt x="772345" y="568171"/>
                    </a:lnTo>
                    <a:lnTo>
                      <a:pt x="0" y="56817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s-CO" dirty="0"/>
              </a:p>
            </p:txBody>
          </p:sp>
          <p:sp>
            <p:nvSpPr>
              <p:cNvPr id="53" name="Forma libre: forma 52">
                <a:extLst>
                  <a:ext uri="{FF2B5EF4-FFF2-40B4-BE49-F238E27FC236}">
                    <a16:creationId xmlns:a16="http://schemas.microsoft.com/office/drawing/2014/main" id="{6C8DF57B-AF40-EEFB-E1C1-27613FDACB9A}"/>
                  </a:ext>
                </a:extLst>
              </p:cNvPr>
              <p:cNvSpPr/>
              <p:nvPr/>
            </p:nvSpPr>
            <p:spPr>
              <a:xfrm>
                <a:off x="4923916" y="5335155"/>
                <a:ext cx="45720" cy="271849"/>
              </a:xfrm>
              <a:custGeom>
                <a:avLst/>
                <a:gdLst>
                  <a:gd name="connsiteX0" fmla="*/ 0 w 1118586"/>
                  <a:gd name="connsiteY0" fmla="*/ 0 h 568172"/>
                  <a:gd name="connsiteX1" fmla="*/ 772357 w 1118586"/>
                  <a:gd name="connsiteY1" fmla="*/ 0 h 568172"/>
                  <a:gd name="connsiteX2" fmla="*/ 1118586 w 1118586"/>
                  <a:gd name="connsiteY2" fmla="*/ 284086 h 568172"/>
                  <a:gd name="connsiteX3" fmla="*/ 772357 w 1118586"/>
                  <a:gd name="connsiteY3" fmla="*/ 568172 h 568172"/>
                  <a:gd name="connsiteX4" fmla="*/ 772345 w 1118586"/>
                  <a:gd name="connsiteY4" fmla="*/ 568171 h 568172"/>
                  <a:gd name="connsiteX5" fmla="*/ 0 w 1118586"/>
                  <a:gd name="connsiteY5" fmla="*/ 568171 h 568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8586" h="568172">
                    <a:moveTo>
                      <a:pt x="0" y="0"/>
                    </a:moveTo>
                    <a:lnTo>
                      <a:pt x="772357" y="0"/>
                    </a:lnTo>
                    <a:cubicBezTo>
                      <a:pt x="963574" y="0"/>
                      <a:pt x="1118586" y="127190"/>
                      <a:pt x="1118586" y="284086"/>
                    </a:cubicBezTo>
                    <a:cubicBezTo>
                      <a:pt x="1118586" y="440982"/>
                      <a:pt x="963574" y="568172"/>
                      <a:pt x="772357" y="568172"/>
                    </a:cubicBezTo>
                    <a:lnTo>
                      <a:pt x="772345" y="568171"/>
                    </a:lnTo>
                    <a:lnTo>
                      <a:pt x="0" y="56817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s-CO" dirty="0"/>
              </a:p>
            </p:txBody>
          </p:sp>
          <p:sp>
            <p:nvSpPr>
              <p:cNvPr id="56" name="Forma libre: forma 55">
                <a:extLst>
                  <a:ext uri="{FF2B5EF4-FFF2-40B4-BE49-F238E27FC236}">
                    <a16:creationId xmlns:a16="http://schemas.microsoft.com/office/drawing/2014/main" id="{4E158A0F-62CA-A645-3FCD-4C2E6AD332D1}"/>
                  </a:ext>
                </a:extLst>
              </p:cNvPr>
              <p:cNvSpPr/>
              <p:nvPr/>
            </p:nvSpPr>
            <p:spPr>
              <a:xfrm>
                <a:off x="4923916" y="5641822"/>
                <a:ext cx="46759" cy="429179"/>
              </a:xfrm>
              <a:custGeom>
                <a:avLst/>
                <a:gdLst>
                  <a:gd name="connsiteX0" fmla="*/ 0 w 1118586"/>
                  <a:gd name="connsiteY0" fmla="*/ 0 h 568172"/>
                  <a:gd name="connsiteX1" fmla="*/ 772357 w 1118586"/>
                  <a:gd name="connsiteY1" fmla="*/ 0 h 568172"/>
                  <a:gd name="connsiteX2" fmla="*/ 1118586 w 1118586"/>
                  <a:gd name="connsiteY2" fmla="*/ 284086 h 568172"/>
                  <a:gd name="connsiteX3" fmla="*/ 772357 w 1118586"/>
                  <a:gd name="connsiteY3" fmla="*/ 568172 h 568172"/>
                  <a:gd name="connsiteX4" fmla="*/ 772345 w 1118586"/>
                  <a:gd name="connsiteY4" fmla="*/ 568171 h 568172"/>
                  <a:gd name="connsiteX5" fmla="*/ 0 w 1118586"/>
                  <a:gd name="connsiteY5" fmla="*/ 568171 h 568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8586" h="568172">
                    <a:moveTo>
                      <a:pt x="0" y="0"/>
                    </a:moveTo>
                    <a:lnTo>
                      <a:pt x="772357" y="0"/>
                    </a:lnTo>
                    <a:cubicBezTo>
                      <a:pt x="963574" y="0"/>
                      <a:pt x="1118586" y="127190"/>
                      <a:pt x="1118586" y="284086"/>
                    </a:cubicBezTo>
                    <a:cubicBezTo>
                      <a:pt x="1118586" y="440982"/>
                      <a:pt x="963574" y="568172"/>
                      <a:pt x="772357" y="568172"/>
                    </a:cubicBezTo>
                    <a:lnTo>
                      <a:pt x="772345" y="568171"/>
                    </a:lnTo>
                    <a:lnTo>
                      <a:pt x="0" y="56817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s-CO" dirty="0"/>
              </a:p>
            </p:txBody>
          </p:sp>
        </p:grpSp>
        <p:sp>
          <p:nvSpPr>
            <p:cNvPr id="45" name="Forma libre: forma 44">
              <a:extLst>
                <a:ext uri="{FF2B5EF4-FFF2-40B4-BE49-F238E27FC236}">
                  <a16:creationId xmlns:a16="http://schemas.microsoft.com/office/drawing/2014/main" id="{4F11EC5C-2B33-5472-BED1-B4452AB9EAA4}"/>
                </a:ext>
              </a:extLst>
            </p:cNvPr>
            <p:cNvSpPr/>
            <p:nvPr/>
          </p:nvSpPr>
          <p:spPr>
            <a:xfrm>
              <a:off x="10254775" y="5763781"/>
              <a:ext cx="45719" cy="240272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solidFill>
              <a:srgbClr val="FF0000">
                <a:alpha val="3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51" name="Forma libre: forma 50">
              <a:extLst>
                <a:ext uri="{FF2B5EF4-FFF2-40B4-BE49-F238E27FC236}">
                  <a16:creationId xmlns:a16="http://schemas.microsoft.com/office/drawing/2014/main" id="{86ABAC08-0AC4-375F-D12D-867522663BBB}"/>
                </a:ext>
              </a:extLst>
            </p:cNvPr>
            <p:cNvSpPr/>
            <p:nvPr/>
          </p:nvSpPr>
          <p:spPr>
            <a:xfrm>
              <a:off x="10254774" y="6032767"/>
              <a:ext cx="181140" cy="260689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solidFill>
              <a:srgbClr val="FF0000">
                <a:alpha val="3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</p:grpSp>
    </p:spTree>
    <p:extLst>
      <p:ext uri="{BB962C8B-B14F-4D97-AF65-F5344CB8AC3E}">
        <p14:creationId xmlns:p14="http://schemas.microsoft.com/office/powerpoint/2010/main" val="9909080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CuadroTexto 53">
            <a:extLst>
              <a:ext uri="{FF2B5EF4-FFF2-40B4-BE49-F238E27FC236}">
                <a16:creationId xmlns:a16="http://schemas.microsoft.com/office/drawing/2014/main" id="{F07E9546-EAED-5735-5C27-E0A1113F87FB}"/>
              </a:ext>
            </a:extLst>
          </p:cNvPr>
          <p:cNvSpPr txBox="1"/>
          <p:nvPr/>
        </p:nvSpPr>
        <p:spPr>
          <a:xfrm>
            <a:off x="733314" y="200159"/>
            <a:ext cx="9457607" cy="480131"/>
          </a:xfrm>
          <a:prstGeom prst="rect">
            <a:avLst/>
          </a:prstGeom>
        </p:spPr>
        <p:txBody>
          <a:bodyPr/>
          <a:lstStyle>
            <a:defPPr>
              <a:defRPr lang="es-CO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rgbClr val="00314D"/>
                </a:solidFill>
                <a:latin typeface="Work Sans" pitchFamily="2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3200" b="1" i="0" u="none" strike="noStrike" kern="1200" cap="none" spc="0" normalizeH="0" baseline="0" noProof="0" dirty="0">
                <a:ln>
                  <a:noFill/>
                </a:ln>
                <a:solidFill>
                  <a:srgbClr val="00324D"/>
                </a:solidFill>
                <a:effectLst/>
                <a:uLnTx/>
                <a:uFillTx/>
                <a:latin typeface="Work Sans" pitchFamily="2" charset="0"/>
                <a:ea typeface="+mj-ea"/>
                <a:cs typeface="+mj-cs"/>
              </a:rPr>
              <a:t>Formación Profesional </a:t>
            </a:r>
            <a:r>
              <a:rPr lang="es-MX" sz="3200" dirty="0">
                <a:solidFill>
                  <a:srgbClr val="00324D"/>
                </a:solidFill>
              </a:rPr>
              <a:t>Economía Popular</a:t>
            </a:r>
            <a:endParaRPr kumimoji="0" lang="es-MX" sz="3200" b="1" i="0" u="none" strike="noStrike" kern="1200" cap="none" spc="0" normalizeH="0" baseline="0" noProof="0" dirty="0">
              <a:ln>
                <a:noFill/>
              </a:ln>
              <a:solidFill>
                <a:srgbClr val="38AA00"/>
              </a:solidFill>
              <a:effectLst/>
              <a:uLnTx/>
              <a:uFillTx/>
              <a:latin typeface="Work Sans" pitchFamily="2" charset="0"/>
              <a:ea typeface="+mj-ea"/>
              <a:cs typeface="+mj-cs"/>
            </a:endParaRPr>
          </a:p>
        </p:txBody>
      </p:sp>
      <p:pic>
        <p:nvPicPr>
          <p:cNvPr id="55" name="Gráfico 54">
            <a:extLst>
              <a:ext uri="{FF2B5EF4-FFF2-40B4-BE49-F238E27FC236}">
                <a16:creationId xmlns:a16="http://schemas.microsoft.com/office/drawing/2014/main" id="{E94C7E13-1760-A28C-AB2B-87F3804CD8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V="1">
            <a:off x="52095" y="937680"/>
            <a:ext cx="3065317" cy="45719"/>
          </a:xfrm>
          <a:prstGeom prst="rect">
            <a:avLst/>
          </a:prstGeom>
        </p:spPr>
      </p:pic>
      <p:sp>
        <p:nvSpPr>
          <p:cNvPr id="64" name="Rectángulo 63">
            <a:extLst>
              <a:ext uri="{FF2B5EF4-FFF2-40B4-BE49-F238E27FC236}">
                <a16:creationId xmlns:a16="http://schemas.microsoft.com/office/drawing/2014/main" id="{F0724F3D-6922-A1EE-E872-E5F3CA61E0C8}"/>
              </a:ext>
            </a:extLst>
          </p:cNvPr>
          <p:cNvSpPr/>
          <p:nvPr/>
        </p:nvSpPr>
        <p:spPr>
          <a:xfrm>
            <a:off x="-66258" y="6808642"/>
            <a:ext cx="12192000" cy="49358"/>
          </a:xfrm>
          <a:prstGeom prst="rect">
            <a:avLst/>
          </a:prstGeom>
          <a:solidFill>
            <a:srgbClr val="38A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Work Sans "/>
              <a:ea typeface="+mn-ea"/>
              <a:cs typeface="+mn-cs"/>
            </a:endParaRPr>
          </a:p>
        </p:txBody>
      </p:sp>
      <p:graphicFrame>
        <p:nvGraphicFramePr>
          <p:cNvPr id="15" name="Diagrama 14">
            <a:extLst>
              <a:ext uri="{FF2B5EF4-FFF2-40B4-BE49-F238E27FC236}">
                <a16:creationId xmlns:a16="http://schemas.microsoft.com/office/drawing/2014/main" id="{30032164-7362-44D5-A82A-0DAC7CDFAD5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15653006"/>
              </p:ext>
            </p:extLst>
          </p:nvPr>
        </p:nvGraphicFramePr>
        <p:xfrm>
          <a:off x="124287" y="1240788"/>
          <a:ext cx="11833934" cy="52895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23" name="Flecha: hacia arriba 22">
            <a:extLst>
              <a:ext uri="{FF2B5EF4-FFF2-40B4-BE49-F238E27FC236}">
                <a16:creationId xmlns:a16="http://schemas.microsoft.com/office/drawing/2014/main" id="{3CA25136-CCFE-4489-B98C-7FC37AC77D86}"/>
              </a:ext>
            </a:extLst>
          </p:cNvPr>
          <p:cNvSpPr/>
          <p:nvPr/>
        </p:nvSpPr>
        <p:spPr>
          <a:xfrm>
            <a:off x="5838189" y="1391150"/>
            <a:ext cx="383103" cy="1458157"/>
          </a:xfrm>
          <a:prstGeom prst="upArrow">
            <a:avLst/>
          </a:prstGeom>
          <a:solidFill>
            <a:srgbClr val="FF6C00"/>
          </a:solidFill>
          <a:ln>
            <a:solidFill>
              <a:srgbClr val="FF6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7" name="Flecha: hacia arriba 26">
            <a:extLst>
              <a:ext uri="{FF2B5EF4-FFF2-40B4-BE49-F238E27FC236}">
                <a16:creationId xmlns:a16="http://schemas.microsoft.com/office/drawing/2014/main" id="{0D796B2D-08B8-466F-9060-50572B7CB89F}"/>
              </a:ext>
            </a:extLst>
          </p:cNvPr>
          <p:cNvSpPr/>
          <p:nvPr/>
        </p:nvSpPr>
        <p:spPr>
          <a:xfrm rot="10800000">
            <a:off x="5838190" y="4842842"/>
            <a:ext cx="383103" cy="1458157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757853FD-6B27-BF55-6DC3-A768E6040F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6436742"/>
              </p:ext>
            </p:extLst>
          </p:nvPr>
        </p:nvGraphicFramePr>
        <p:xfrm>
          <a:off x="388620" y="1383833"/>
          <a:ext cx="5327823" cy="21736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9735">
                  <a:extLst>
                    <a:ext uri="{9D8B030D-6E8A-4147-A177-3AD203B41FA5}">
                      <a16:colId xmlns:a16="http://schemas.microsoft.com/office/drawing/2014/main" val="1808233456"/>
                    </a:ext>
                  </a:extLst>
                </a:gridCol>
                <a:gridCol w="1072062">
                  <a:extLst>
                    <a:ext uri="{9D8B030D-6E8A-4147-A177-3AD203B41FA5}">
                      <a16:colId xmlns:a16="http://schemas.microsoft.com/office/drawing/2014/main" val="1202882383"/>
                    </a:ext>
                  </a:extLst>
                </a:gridCol>
                <a:gridCol w="2173362">
                  <a:extLst>
                    <a:ext uri="{9D8B030D-6E8A-4147-A177-3AD203B41FA5}">
                      <a16:colId xmlns:a16="http://schemas.microsoft.com/office/drawing/2014/main" val="3085647924"/>
                    </a:ext>
                  </a:extLst>
                </a:gridCol>
                <a:gridCol w="1432664">
                  <a:extLst>
                    <a:ext uri="{9D8B030D-6E8A-4147-A177-3AD203B41FA5}">
                      <a16:colId xmlns:a16="http://schemas.microsoft.com/office/drawing/2014/main" val="722519324"/>
                    </a:ext>
                  </a:extLst>
                </a:gridCol>
              </a:tblGrid>
              <a:tr h="434725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7326210"/>
                  </a:ext>
                </a:extLst>
              </a:tr>
              <a:tr h="434725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ALTO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Código 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% de Ejecución Cupos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2579459801"/>
                  </a:ext>
                </a:extLst>
              </a:tr>
              <a:tr h="43472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44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GUAJIRA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4510,71%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12194486"/>
                  </a:ext>
                </a:extLst>
              </a:tr>
              <a:tr h="43472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54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NORTE DE SANTANDER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763,69%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2944392379"/>
                  </a:ext>
                </a:extLst>
              </a:tr>
              <a:tr h="43472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20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CESAR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668,15%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741768730"/>
                  </a:ext>
                </a:extLst>
              </a:tr>
            </a:tbl>
          </a:graphicData>
        </a:graphic>
      </p:graphicFrame>
      <p:grpSp>
        <p:nvGrpSpPr>
          <p:cNvPr id="4" name="Grupo 3">
            <a:extLst>
              <a:ext uri="{FF2B5EF4-FFF2-40B4-BE49-F238E27FC236}">
                <a16:creationId xmlns:a16="http://schemas.microsoft.com/office/drawing/2014/main" id="{8A738992-32C4-2239-403D-771FA5310C3C}"/>
              </a:ext>
            </a:extLst>
          </p:cNvPr>
          <p:cNvGrpSpPr/>
          <p:nvPr/>
        </p:nvGrpSpPr>
        <p:grpSpPr>
          <a:xfrm>
            <a:off x="4288940" y="2271199"/>
            <a:ext cx="1430737" cy="1291125"/>
            <a:chOff x="4919397" y="2378646"/>
            <a:chExt cx="601473" cy="958093"/>
          </a:xfrm>
          <a:solidFill>
            <a:srgbClr val="FF6C00">
              <a:alpha val="20000"/>
            </a:srgbClr>
          </a:solidFill>
        </p:grpSpPr>
        <p:sp>
          <p:nvSpPr>
            <p:cNvPr id="5" name="Forma libre: forma 4">
              <a:extLst>
                <a:ext uri="{FF2B5EF4-FFF2-40B4-BE49-F238E27FC236}">
                  <a16:creationId xmlns:a16="http://schemas.microsoft.com/office/drawing/2014/main" id="{8B113F51-B57E-0527-7418-FFCD309FC311}"/>
                </a:ext>
              </a:extLst>
            </p:cNvPr>
            <p:cNvSpPr/>
            <p:nvPr/>
          </p:nvSpPr>
          <p:spPr>
            <a:xfrm>
              <a:off x="4919398" y="2378646"/>
              <a:ext cx="601471" cy="292304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6" name="Forma libre: forma 5">
              <a:extLst>
                <a:ext uri="{FF2B5EF4-FFF2-40B4-BE49-F238E27FC236}">
                  <a16:creationId xmlns:a16="http://schemas.microsoft.com/office/drawing/2014/main" id="{D9200596-A777-92BE-F6DE-536548E49264}"/>
                </a:ext>
              </a:extLst>
            </p:cNvPr>
            <p:cNvSpPr/>
            <p:nvPr/>
          </p:nvSpPr>
          <p:spPr>
            <a:xfrm>
              <a:off x="4919398" y="2699748"/>
              <a:ext cx="601472" cy="292304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7" name="Forma libre: forma 6">
              <a:extLst>
                <a:ext uri="{FF2B5EF4-FFF2-40B4-BE49-F238E27FC236}">
                  <a16:creationId xmlns:a16="http://schemas.microsoft.com/office/drawing/2014/main" id="{CB6C8FCE-A208-68FE-04DA-873F7CD54636}"/>
                </a:ext>
              </a:extLst>
            </p:cNvPr>
            <p:cNvSpPr/>
            <p:nvPr/>
          </p:nvSpPr>
          <p:spPr>
            <a:xfrm>
              <a:off x="4919397" y="3020850"/>
              <a:ext cx="601470" cy="315889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</p:grpSp>
      <p:graphicFrame>
        <p:nvGraphicFramePr>
          <p:cNvPr id="8" name="Tabla 7">
            <a:extLst>
              <a:ext uri="{FF2B5EF4-FFF2-40B4-BE49-F238E27FC236}">
                <a16:creationId xmlns:a16="http://schemas.microsoft.com/office/drawing/2014/main" id="{D465FE06-F401-3E38-ACA5-3727C3D75D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3277507"/>
              </p:ext>
            </p:extLst>
          </p:nvPr>
        </p:nvGraphicFramePr>
        <p:xfrm>
          <a:off x="394665" y="4210081"/>
          <a:ext cx="5321778" cy="20409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8998">
                  <a:extLst>
                    <a:ext uri="{9D8B030D-6E8A-4147-A177-3AD203B41FA5}">
                      <a16:colId xmlns:a16="http://schemas.microsoft.com/office/drawing/2014/main" val="3054802309"/>
                    </a:ext>
                  </a:extLst>
                </a:gridCol>
                <a:gridCol w="1070845">
                  <a:extLst>
                    <a:ext uri="{9D8B030D-6E8A-4147-A177-3AD203B41FA5}">
                      <a16:colId xmlns:a16="http://schemas.microsoft.com/office/drawing/2014/main" val="301465669"/>
                    </a:ext>
                  </a:extLst>
                </a:gridCol>
                <a:gridCol w="2170896">
                  <a:extLst>
                    <a:ext uri="{9D8B030D-6E8A-4147-A177-3AD203B41FA5}">
                      <a16:colId xmlns:a16="http://schemas.microsoft.com/office/drawing/2014/main" val="1464321030"/>
                    </a:ext>
                  </a:extLst>
                </a:gridCol>
                <a:gridCol w="1431039">
                  <a:extLst>
                    <a:ext uri="{9D8B030D-6E8A-4147-A177-3AD203B41FA5}">
                      <a16:colId xmlns:a16="http://schemas.microsoft.com/office/drawing/2014/main" val="2178312237"/>
                    </a:ext>
                  </a:extLst>
                </a:gridCol>
              </a:tblGrid>
              <a:tr h="408196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1756438"/>
                  </a:ext>
                </a:extLst>
              </a:tr>
              <a:tr h="408196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BAJO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Código Regional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% de Ejecución Cupos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586074464"/>
                  </a:ext>
                </a:extLst>
              </a:tr>
              <a:tr h="40819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66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RISARALDA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46,55%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53654313"/>
                  </a:ext>
                </a:extLst>
              </a:tr>
              <a:tr h="40819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 BOYACÁ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85,22%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196705908"/>
                  </a:ext>
                </a:extLst>
              </a:tr>
              <a:tr h="40819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50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REGIONAL META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94,62%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544552297"/>
                  </a:ext>
                </a:extLst>
              </a:tr>
            </a:tbl>
          </a:graphicData>
        </a:graphic>
      </p:graphicFrame>
      <p:grpSp>
        <p:nvGrpSpPr>
          <p:cNvPr id="10" name="Grupo 9">
            <a:extLst>
              <a:ext uri="{FF2B5EF4-FFF2-40B4-BE49-F238E27FC236}">
                <a16:creationId xmlns:a16="http://schemas.microsoft.com/office/drawing/2014/main" id="{BD72EF22-FC22-7D6D-37A6-61F0BCF4FC3E}"/>
              </a:ext>
            </a:extLst>
          </p:cNvPr>
          <p:cNvGrpSpPr/>
          <p:nvPr/>
        </p:nvGrpSpPr>
        <p:grpSpPr>
          <a:xfrm>
            <a:off x="4288992" y="5041138"/>
            <a:ext cx="1326091" cy="1197233"/>
            <a:chOff x="4923916" y="4990237"/>
            <a:chExt cx="65677" cy="934308"/>
          </a:xfrm>
          <a:solidFill>
            <a:srgbClr val="FF0000">
              <a:alpha val="30196"/>
            </a:srgbClr>
          </a:solidFill>
        </p:grpSpPr>
        <p:sp>
          <p:nvSpPr>
            <p:cNvPr id="16" name="Forma libre: forma 15">
              <a:extLst>
                <a:ext uri="{FF2B5EF4-FFF2-40B4-BE49-F238E27FC236}">
                  <a16:creationId xmlns:a16="http://schemas.microsoft.com/office/drawing/2014/main" id="{5123E795-DB65-8F1A-DF65-19B9F487BAF6}"/>
                </a:ext>
              </a:extLst>
            </p:cNvPr>
            <p:cNvSpPr/>
            <p:nvPr/>
          </p:nvSpPr>
          <p:spPr>
            <a:xfrm>
              <a:off x="4924956" y="4990237"/>
              <a:ext cx="22665" cy="289932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17" name="Forma libre: forma 16">
              <a:extLst>
                <a:ext uri="{FF2B5EF4-FFF2-40B4-BE49-F238E27FC236}">
                  <a16:creationId xmlns:a16="http://schemas.microsoft.com/office/drawing/2014/main" id="{326AEC89-8C5E-B306-AE3B-900E2FA0FB2C}"/>
                </a:ext>
              </a:extLst>
            </p:cNvPr>
            <p:cNvSpPr/>
            <p:nvPr/>
          </p:nvSpPr>
          <p:spPr>
            <a:xfrm>
              <a:off x="4923916" y="5312425"/>
              <a:ext cx="57051" cy="289932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solidFill>
              <a:srgbClr val="38AA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18" name="Forma libre: forma 17">
              <a:extLst>
                <a:ext uri="{FF2B5EF4-FFF2-40B4-BE49-F238E27FC236}">
                  <a16:creationId xmlns:a16="http://schemas.microsoft.com/office/drawing/2014/main" id="{E32C55AA-5EFC-1644-4CF6-348EC201F063}"/>
                </a:ext>
              </a:extLst>
            </p:cNvPr>
            <p:cNvSpPr/>
            <p:nvPr/>
          </p:nvSpPr>
          <p:spPr>
            <a:xfrm>
              <a:off x="4923916" y="5634612"/>
              <a:ext cx="65677" cy="289933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solidFill>
              <a:srgbClr val="38AA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</p:grpSp>
      <p:graphicFrame>
        <p:nvGraphicFramePr>
          <p:cNvPr id="19" name="Tabla 18">
            <a:extLst>
              <a:ext uri="{FF2B5EF4-FFF2-40B4-BE49-F238E27FC236}">
                <a16:creationId xmlns:a16="http://schemas.microsoft.com/office/drawing/2014/main" id="{C16E0F71-5ABA-3015-CDFC-D08DED4300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6485197"/>
              </p:ext>
            </p:extLst>
          </p:nvPr>
        </p:nvGraphicFramePr>
        <p:xfrm>
          <a:off x="6270995" y="1391149"/>
          <a:ext cx="5411676" cy="217989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3955">
                  <a:extLst>
                    <a:ext uri="{9D8B030D-6E8A-4147-A177-3AD203B41FA5}">
                      <a16:colId xmlns:a16="http://schemas.microsoft.com/office/drawing/2014/main" val="2346687511"/>
                    </a:ext>
                  </a:extLst>
                </a:gridCol>
                <a:gridCol w="534526">
                  <a:extLst>
                    <a:ext uri="{9D8B030D-6E8A-4147-A177-3AD203B41FA5}">
                      <a16:colId xmlns:a16="http://schemas.microsoft.com/office/drawing/2014/main" val="1624190101"/>
                    </a:ext>
                  </a:extLst>
                </a:gridCol>
                <a:gridCol w="928133">
                  <a:extLst>
                    <a:ext uri="{9D8B030D-6E8A-4147-A177-3AD203B41FA5}">
                      <a16:colId xmlns:a16="http://schemas.microsoft.com/office/drawing/2014/main" val="1016703590"/>
                    </a:ext>
                  </a:extLst>
                </a:gridCol>
                <a:gridCol w="481074">
                  <a:extLst>
                    <a:ext uri="{9D8B030D-6E8A-4147-A177-3AD203B41FA5}">
                      <a16:colId xmlns:a16="http://schemas.microsoft.com/office/drawing/2014/main" val="1810368907"/>
                    </a:ext>
                  </a:extLst>
                </a:gridCol>
                <a:gridCol w="2429666">
                  <a:extLst>
                    <a:ext uri="{9D8B030D-6E8A-4147-A177-3AD203B41FA5}">
                      <a16:colId xmlns:a16="http://schemas.microsoft.com/office/drawing/2014/main" val="328106281"/>
                    </a:ext>
                  </a:extLst>
                </a:gridCol>
                <a:gridCol w="714322">
                  <a:extLst>
                    <a:ext uri="{9D8B030D-6E8A-4147-A177-3AD203B41FA5}">
                      <a16:colId xmlns:a16="http://schemas.microsoft.com/office/drawing/2014/main" val="2197193416"/>
                    </a:ext>
                  </a:extLst>
                </a:gridCol>
              </a:tblGrid>
              <a:tr h="429722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CENTRO DE FORMACIÓN</a:t>
                      </a:r>
                      <a:endParaRPr lang="es-CO" sz="10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0890409"/>
                  </a:ext>
                </a:extLst>
              </a:tr>
              <a:tr h="429722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ALTO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Código 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Código Centro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Centro de Formación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% de Ejecución Cupos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4093911003"/>
                  </a:ext>
                </a:extLst>
              </a:tr>
              <a:tr h="42972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44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GUAJIRA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9524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CENTRO AGROEMPRESARIAL Y ACUICOLA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10381,11%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1432616417"/>
                  </a:ext>
                </a:extLst>
              </a:tr>
              <a:tr h="42972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25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CUNDINAMARCA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9509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u="none" strike="noStrike" dirty="0">
                          <a:effectLst/>
                        </a:rPr>
                        <a:t>CENTRO DE DESARROLLO AGROINDUSTRIAL Y EMPRESARIAL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1543,33%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2129531717"/>
                  </a:ext>
                </a:extLst>
              </a:tr>
              <a:tr h="42972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86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PUTUMAYO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9518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u="none" strike="noStrike">
                          <a:effectLst/>
                        </a:rPr>
                        <a:t>CENTRO AGROFORESTAL Y ACUICOLA ARAPAIMA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1341,11%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772091047"/>
                  </a:ext>
                </a:extLst>
              </a:tr>
            </a:tbl>
          </a:graphicData>
        </a:graphic>
      </p:graphicFrame>
      <p:grpSp>
        <p:nvGrpSpPr>
          <p:cNvPr id="21" name="Grupo 20">
            <a:extLst>
              <a:ext uri="{FF2B5EF4-FFF2-40B4-BE49-F238E27FC236}">
                <a16:creationId xmlns:a16="http://schemas.microsoft.com/office/drawing/2014/main" id="{D4EBDA81-3436-3EB1-EF68-6B518D67E384}"/>
              </a:ext>
            </a:extLst>
          </p:cNvPr>
          <p:cNvGrpSpPr/>
          <p:nvPr/>
        </p:nvGrpSpPr>
        <p:grpSpPr>
          <a:xfrm>
            <a:off x="10973374" y="2293392"/>
            <a:ext cx="696069" cy="1261702"/>
            <a:chOff x="4919397" y="2298859"/>
            <a:chExt cx="601473" cy="1081002"/>
          </a:xfrm>
          <a:solidFill>
            <a:srgbClr val="FF6C00">
              <a:alpha val="20000"/>
            </a:srgbClr>
          </a:solidFill>
        </p:grpSpPr>
        <p:sp>
          <p:nvSpPr>
            <p:cNvPr id="25" name="Forma libre: forma 24">
              <a:extLst>
                <a:ext uri="{FF2B5EF4-FFF2-40B4-BE49-F238E27FC236}">
                  <a16:creationId xmlns:a16="http://schemas.microsoft.com/office/drawing/2014/main" id="{E7D8CB6F-4B81-8AE7-4957-9A73807CEE0C}"/>
                </a:ext>
              </a:extLst>
            </p:cNvPr>
            <p:cNvSpPr/>
            <p:nvPr/>
          </p:nvSpPr>
          <p:spPr>
            <a:xfrm>
              <a:off x="4919398" y="2298859"/>
              <a:ext cx="601471" cy="327298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26" name="Forma libre: forma 25">
              <a:extLst>
                <a:ext uri="{FF2B5EF4-FFF2-40B4-BE49-F238E27FC236}">
                  <a16:creationId xmlns:a16="http://schemas.microsoft.com/office/drawing/2014/main" id="{4F1ECB36-A8F8-D72C-9539-CDE3858FC49C}"/>
                </a:ext>
              </a:extLst>
            </p:cNvPr>
            <p:cNvSpPr/>
            <p:nvPr/>
          </p:nvSpPr>
          <p:spPr>
            <a:xfrm>
              <a:off x="4919398" y="2652936"/>
              <a:ext cx="601472" cy="364189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28" name="Forma libre: forma 27">
              <a:extLst>
                <a:ext uri="{FF2B5EF4-FFF2-40B4-BE49-F238E27FC236}">
                  <a16:creationId xmlns:a16="http://schemas.microsoft.com/office/drawing/2014/main" id="{6594CC89-A12C-2A1A-2525-4FE8D788BC95}"/>
                </a:ext>
              </a:extLst>
            </p:cNvPr>
            <p:cNvSpPr/>
            <p:nvPr/>
          </p:nvSpPr>
          <p:spPr>
            <a:xfrm>
              <a:off x="4919397" y="3043903"/>
              <a:ext cx="601470" cy="335958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</p:grpSp>
      <p:graphicFrame>
        <p:nvGraphicFramePr>
          <p:cNvPr id="41" name="Tabla 40">
            <a:extLst>
              <a:ext uri="{FF2B5EF4-FFF2-40B4-BE49-F238E27FC236}">
                <a16:creationId xmlns:a16="http://schemas.microsoft.com/office/drawing/2014/main" id="{A8265E10-E180-F7FA-2F20-4F30B3E369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3714934"/>
              </p:ext>
            </p:extLst>
          </p:nvPr>
        </p:nvGraphicFramePr>
        <p:xfrm>
          <a:off x="6274222" y="4210081"/>
          <a:ext cx="5395218" cy="202829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2970">
                  <a:extLst>
                    <a:ext uri="{9D8B030D-6E8A-4147-A177-3AD203B41FA5}">
                      <a16:colId xmlns:a16="http://schemas.microsoft.com/office/drawing/2014/main" val="30193771"/>
                    </a:ext>
                  </a:extLst>
                </a:gridCol>
                <a:gridCol w="532901">
                  <a:extLst>
                    <a:ext uri="{9D8B030D-6E8A-4147-A177-3AD203B41FA5}">
                      <a16:colId xmlns:a16="http://schemas.microsoft.com/office/drawing/2014/main" val="100942886"/>
                    </a:ext>
                  </a:extLst>
                </a:gridCol>
                <a:gridCol w="925310">
                  <a:extLst>
                    <a:ext uri="{9D8B030D-6E8A-4147-A177-3AD203B41FA5}">
                      <a16:colId xmlns:a16="http://schemas.microsoft.com/office/drawing/2014/main" val="2731417041"/>
                    </a:ext>
                  </a:extLst>
                </a:gridCol>
                <a:gridCol w="479611">
                  <a:extLst>
                    <a:ext uri="{9D8B030D-6E8A-4147-A177-3AD203B41FA5}">
                      <a16:colId xmlns:a16="http://schemas.microsoft.com/office/drawing/2014/main" val="899974854"/>
                    </a:ext>
                  </a:extLst>
                </a:gridCol>
                <a:gridCol w="2422277">
                  <a:extLst>
                    <a:ext uri="{9D8B030D-6E8A-4147-A177-3AD203B41FA5}">
                      <a16:colId xmlns:a16="http://schemas.microsoft.com/office/drawing/2014/main" val="4110052914"/>
                    </a:ext>
                  </a:extLst>
                </a:gridCol>
                <a:gridCol w="712149">
                  <a:extLst>
                    <a:ext uri="{9D8B030D-6E8A-4147-A177-3AD203B41FA5}">
                      <a16:colId xmlns:a16="http://schemas.microsoft.com/office/drawing/2014/main" val="1904270941"/>
                    </a:ext>
                  </a:extLst>
                </a:gridCol>
              </a:tblGrid>
              <a:tr h="236306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b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CENTRO DE FORMACIÓN</a:t>
                      </a:r>
                      <a:endParaRPr lang="es-CO" sz="10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02245244"/>
                  </a:ext>
                </a:extLst>
              </a:tr>
              <a:tr h="595687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BAJO</a:t>
                      </a:r>
                      <a:endParaRPr lang="es-CO" sz="10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Código 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Código Centro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Centro de Formación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% de Ejecución Cupos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258491728"/>
                  </a:ext>
                </a:extLst>
              </a:tr>
              <a:tr h="39876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ANTIOQUIA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9206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u="none" strike="noStrike" dirty="0">
                          <a:effectLst/>
                        </a:rPr>
                        <a:t>CENTRO TEXTIL Y DE GESTIÓN INDUSTRIAL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0,00%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3409254777"/>
                  </a:ext>
                </a:extLst>
              </a:tr>
              <a:tr h="39876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CAQUETÁ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9516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CENTRO TECNOLOGICO DE LA AMAZONÍA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10,74%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562132004"/>
                  </a:ext>
                </a:extLst>
              </a:tr>
              <a:tr h="39876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13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REGIONAL BOLÍVAR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>
                          <a:effectLst/>
                        </a:rPr>
                        <a:t>9105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u="none" strike="noStrike">
                          <a:effectLst/>
                        </a:rPr>
                        <a:t>CENTRO INTERNACIONAL NÁUTICO, FLUVIAL Y PORTUARIO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u="none" strike="noStrike" dirty="0">
                          <a:effectLst/>
                        </a:rPr>
                        <a:t>31,85%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/>
                </a:tc>
                <a:extLst>
                  <a:ext uri="{0D108BD9-81ED-4DB2-BD59-A6C34878D82A}">
                    <a16:rowId xmlns:a16="http://schemas.microsoft.com/office/drawing/2014/main" val="266098621"/>
                  </a:ext>
                </a:extLst>
              </a:tr>
            </a:tbl>
          </a:graphicData>
        </a:graphic>
      </p:graphicFrame>
      <p:grpSp>
        <p:nvGrpSpPr>
          <p:cNvPr id="42" name="Grupo 41">
            <a:extLst>
              <a:ext uri="{FF2B5EF4-FFF2-40B4-BE49-F238E27FC236}">
                <a16:creationId xmlns:a16="http://schemas.microsoft.com/office/drawing/2014/main" id="{E9CB7A8F-4639-B0CA-DEBE-EAB6CA28E673}"/>
              </a:ext>
            </a:extLst>
          </p:cNvPr>
          <p:cNvGrpSpPr/>
          <p:nvPr/>
        </p:nvGrpSpPr>
        <p:grpSpPr>
          <a:xfrm>
            <a:off x="10973381" y="5060281"/>
            <a:ext cx="235979" cy="1181109"/>
            <a:chOff x="4923778" y="4950992"/>
            <a:chExt cx="268541" cy="1028094"/>
          </a:xfrm>
          <a:solidFill>
            <a:srgbClr val="FF0000">
              <a:alpha val="30196"/>
            </a:srgbClr>
          </a:solidFill>
        </p:grpSpPr>
        <p:sp>
          <p:nvSpPr>
            <p:cNvPr id="43" name="Forma libre: forma 42">
              <a:extLst>
                <a:ext uri="{FF2B5EF4-FFF2-40B4-BE49-F238E27FC236}">
                  <a16:creationId xmlns:a16="http://schemas.microsoft.com/office/drawing/2014/main" id="{2270A722-FD73-A87B-77F9-F701F7D5AE84}"/>
                </a:ext>
              </a:extLst>
            </p:cNvPr>
            <p:cNvSpPr/>
            <p:nvPr/>
          </p:nvSpPr>
          <p:spPr>
            <a:xfrm>
              <a:off x="4923778" y="4950992"/>
              <a:ext cx="45719" cy="314959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44" name="Forma libre: forma 43">
              <a:extLst>
                <a:ext uri="{FF2B5EF4-FFF2-40B4-BE49-F238E27FC236}">
                  <a16:creationId xmlns:a16="http://schemas.microsoft.com/office/drawing/2014/main" id="{8EEC39A3-534E-BBDE-76A9-B264E732BF2B}"/>
                </a:ext>
              </a:extLst>
            </p:cNvPr>
            <p:cNvSpPr/>
            <p:nvPr/>
          </p:nvSpPr>
          <p:spPr>
            <a:xfrm>
              <a:off x="4923915" y="5294019"/>
              <a:ext cx="123448" cy="314958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sp>
          <p:nvSpPr>
            <p:cNvPr id="45" name="Forma libre: forma 44">
              <a:extLst>
                <a:ext uri="{FF2B5EF4-FFF2-40B4-BE49-F238E27FC236}">
                  <a16:creationId xmlns:a16="http://schemas.microsoft.com/office/drawing/2014/main" id="{818019B4-EFD1-0C0E-CAF5-CE28F99DF846}"/>
                </a:ext>
              </a:extLst>
            </p:cNvPr>
            <p:cNvSpPr/>
            <p:nvPr/>
          </p:nvSpPr>
          <p:spPr>
            <a:xfrm>
              <a:off x="4923916" y="5637046"/>
              <a:ext cx="268403" cy="342040"/>
            </a:xfrm>
            <a:custGeom>
              <a:avLst/>
              <a:gdLst>
                <a:gd name="connsiteX0" fmla="*/ 0 w 1118586"/>
                <a:gd name="connsiteY0" fmla="*/ 0 h 568172"/>
                <a:gd name="connsiteX1" fmla="*/ 772357 w 1118586"/>
                <a:gd name="connsiteY1" fmla="*/ 0 h 568172"/>
                <a:gd name="connsiteX2" fmla="*/ 1118586 w 1118586"/>
                <a:gd name="connsiteY2" fmla="*/ 284086 h 568172"/>
                <a:gd name="connsiteX3" fmla="*/ 772357 w 1118586"/>
                <a:gd name="connsiteY3" fmla="*/ 568172 h 568172"/>
                <a:gd name="connsiteX4" fmla="*/ 772345 w 1118586"/>
                <a:gd name="connsiteY4" fmla="*/ 568171 h 568172"/>
                <a:gd name="connsiteX5" fmla="*/ 0 w 1118586"/>
                <a:gd name="connsiteY5" fmla="*/ 568171 h 56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8586" h="568172">
                  <a:moveTo>
                    <a:pt x="0" y="0"/>
                  </a:moveTo>
                  <a:lnTo>
                    <a:pt x="772357" y="0"/>
                  </a:lnTo>
                  <a:cubicBezTo>
                    <a:pt x="963574" y="0"/>
                    <a:pt x="1118586" y="127190"/>
                    <a:pt x="1118586" y="284086"/>
                  </a:cubicBezTo>
                  <a:cubicBezTo>
                    <a:pt x="1118586" y="440982"/>
                    <a:pt x="963574" y="568172"/>
                    <a:pt x="772357" y="568172"/>
                  </a:cubicBezTo>
                  <a:lnTo>
                    <a:pt x="772345" y="568171"/>
                  </a:lnTo>
                  <a:lnTo>
                    <a:pt x="0" y="56817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</p:grpSp>
    </p:spTree>
    <p:extLst>
      <p:ext uri="{BB962C8B-B14F-4D97-AF65-F5344CB8AC3E}">
        <p14:creationId xmlns:p14="http://schemas.microsoft.com/office/powerpoint/2010/main" val="314451929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6879</TotalTime>
  <Words>2193</Words>
  <Application>Microsoft Office PowerPoint</Application>
  <PresentationFormat>Panorámica</PresentationFormat>
  <Paragraphs>963</Paragraphs>
  <Slides>14</Slides>
  <Notes>12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14</vt:i4>
      </vt:variant>
    </vt:vector>
  </HeadingPairs>
  <TitlesOfParts>
    <vt:vector size="21" baseType="lpstr">
      <vt:lpstr>Arial</vt:lpstr>
      <vt:lpstr>Calibri</vt:lpstr>
      <vt:lpstr>Calibri Light</vt:lpstr>
      <vt:lpstr>Work Sans</vt:lpstr>
      <vt:lpstr>Work Sans </vt:lpstr>
      <vt:lpstr>Work Sans Bold Roman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Jorge Enrique Pedraza Sanchez</dc:creator>
  <cp:lastModifiedBy>Carolina Chacón Ulloa</cp:lastModifiedBy>
  <cp:revision>309</cp:revision>
  <dcterms:created xsi:type="dcterms:W3CDTF">2020-10-01T23:51:28Z</dcterms:created>
  <dcterms:modified xsi:type="dcterms:W3CDTF">2024-11-17T21:51:37Z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1299739c-ad3d-4908-806e-4d91151a6e13_Enabled">
    <vt:lpwstr>true</vt:lpwstr>
  </property>
  <property fmtid="{D5CDD505-2E9C-101B-9397-08002B2CF9AE}" pid="3" name="MSIP_Label_1299739c-ad3d-4908-806e-4d91151a6e13_Method">
    <vt:lpwstr>Standard</vt:lpwstr>
  </property>
  <property fmtid="{D5CDD505-2E9C-101B-9397-08002B2CF9AE}" pid="4" name="MSIP_Label_1299739c-ad3d-4908-806e-4d91151a6e13_Name">
    <vt:lpwstr>All Employees (Unrestricted)</vt:lpwstr>
  </property>
  <property fmtid="{D5CDD505-2E9C-101B-9397-08002B2CF9AE}" pid="5" name="MSIP_Label_1299739c-ad3d-4908-806e-4d91151a6e13_SiteId">
    <vt:lpwstr>cbc2c381-2f2e-4d93-91d1-506c9316ace7</vt:lpwstr>
  </property>
  <property fmtid="{D5CDD505-2E9C-101B-9397-08002B2CF9AE}" pid="6" name="MSIP_Label_1299739c-ad3d-4908-806e-4d91151a6e13_ContentBits">
    <vt:lpwstr>0</vt:lpwstr>
  </property>
  <property fmtid="{D5CDD505-2E9C-101B-9397-08002B2CF9AE}" pid="7" name="MSIP_Label_1299739c-ad3d-4908-806e-4d91151a6e13_SetDate">
    <vt:lpwstr>2022-08-12T19:17:55Z</vt:lpwstr>
  </property>
  <property fmtid="{D5CDD505-2E9C-101B-9397-08002B2CF9AE}" pid="8" name="MSIP_Label_1299739c-ad3d-4908-806e-4d91151a6e13_ActionId">
    <vt:lpwstr>8c6bc714-34a9-4b82-914e-50b1377a2da4</vt:lpwstr>
  </property>
</Properties>
</file>